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8"/>
  </p:notesMasterIdLst>
  <p:sldIdLst>
    <p:sldId id="256" r:id="rId3"/>
    <p:sldId id="262" r:id="rId4"/>
    <p:sldId id="260" r:id="rId5"/>
    <p:sldId id="261" r:id="rId6"/>
    <p:sldId id="263" r:id="rId7"/>
    <p:sldId id="264" r:id="rId8"/>
    <p:sldId id="258" r:id="rId9"/>
    <p:sldId id="267" r:id="rId10"/>
    <p:sldId id="265" r:id="rId11"/>
    <p:sldId id="268" r:id="rId12"/>
    <p:sldId id="274" r:id="rId13"/>
    <p:sldId id="272" r:id="rId14"/>
    <p:sldId id="273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D4AD"/>
    <a:srgbClr val="559E83"/>
    <a:srgbClr val="AE5A41"/>
    <a:srgbClr val="7F3F00"/>
    <a:srgbClr val="005E00"/>
    <a:srgbClr val="7EBEAD"/>
    <a:srgbClr val="929AA9"/>
    <a:srgbClr val="C2C11E"/>
    <a:srgbClr val="586D3D"/>
    <a:srgbClr val="B1360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54" autoAdjust="0"/>
    <p:restoredTop sz="94660"/>
  </p:normalViewPr>
  <p:slideViewPr>
    <p:cSldViewPr snapToGrid="0">
      <p:cViewPr varScale="1">
        <p:scale>
          <a:sx n="88" d="100"/>
          <a:sy n="88" d="100"/>
        </p:scale>
        <p:origin x="936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CD932A-8F3F-445A-BB98-0784D76FA3A3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7D5BF9-4E76-4491-910C-041170EC2C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1540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2ae8308912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2ae8308912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need to add a start point. Have something that asks the question; what organisms have TORC2 Components and TORC1 Components?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6C5EB-FF5D-2517-5225-4F64C9133F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6D8152-F29C-D4EF-E042-317F5284D9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4E54A6-F17C-9B25-3BE0-3FB82EFB3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F3A367-0C27-D996-A1C9-DAF945F65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6BF33-B096-1E66-DEF3-D07757A34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050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7CE68-F45E-8B71-AC09-47992D852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F8F3A8-4F5F-9811-E5C2-BBED43A1B8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4D2A4-CCF3-9BD2-07A6-B2134BAAD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C87BD-287E-3198-C1CF-D052490D1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C87DB-CCD3-BCF5-4CC1-D99320317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605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F2F111-5C0C-BD05-1D7A-638A7D1D38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46D753-08CF-BCEE-EF45-C0A6D29DD6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14B557-CA64-345D-B07B-D5B5C8023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BFEFFF-1D99-6A28-7F7F-34661665C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78D1E-2346-3A91-F9D4-2A327A0FE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384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817793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209059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753365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293092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525581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664924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971612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0922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C73A6-B561-0E89-9244-0C2964856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2A1F8-8399-C8AB-BF19-CC76F14917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040B4B-1DF2-991B-6E3B-7A397E05C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3854C-DAAE-05EB-339D-1CA2FC837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2C215F-7F31-5F1D-A50C-B5664CA3D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98775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203604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97243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76036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FB527-E6EB-8EDD-E40C-B67CBA807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E61974-1172-2358-8585-78AF8BA850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2E360-7D66-ACED-160E-FB0DD63EA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1FDC1D-2FF6-B788-4B37-1DC261F5E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C64E0-9DC2-606A-DD73-BE1A797C3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02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EE49D-98E8-3E27-55AE-7AFE3EDBF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A2553-4C69-9D75-3F95-6DF7CAAE9C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8F5564-448A-1CCC-71FE-31704552B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A0751E-82C1-D93B-4821-DB46CA361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5DE839-B14B-8865-C106-AEA327D32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EE006-5446-EC0A-A920-4AB3E6876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65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AB11E-07CE-2634-9C92-FA8619A75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F0DD78-AAF5-4E08-376F-7663B95F2A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5495C8-2160-4951-78FA-7FEECAC175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E0B7CB-E5E5-0264-8381-2B020A3D81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A7CD19-BB46-4ABB-462B-71D9DAEA61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184DD7-B83D-3D82-4F12-E7BDCFEFF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85EA87-E90C-7142-20B4-14BBDC508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452C98-9515-4152-B2DE-32E319691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931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14DD5-249E-FE36-4AF2-E38784EFB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D7143F-EE77-A9CF-9ECF-02FEB8B17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77EE6C-07FD-FDAE-55E1-592DFE7C5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3F9DD3-D0B0-10FC-BB6D-37BF8F222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570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95B9F2-6357-AD97-F75F-0D32DC4C7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2DBFA3-318C-8D3C-01C7-07857F6F7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7643B6-E16A-405C-996D-7877C0AD9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963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09D06-2BA0-C8DD-7511-545549C24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8A7F2-0502-7233-6E40-57A78003D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38F17F-90FE-DC07-6F72-9FB7DE65A8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60FDD4-7880-B24B-C022-91BA7350C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776026-B308-BA0B-6B40-BBD42163D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2F25F-68B5-204D-E610-6FD6BC667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137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67B27-D3F9-803B-F4D1-E5E9F4BF9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CE3FE6-4F97-E67A-DE29-07BE857D9D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9E4E6D-6EEA-951B-15DD-58741D9DDB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55D4D3-D494-70ED-724A-5DC3A9E71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D58058-87E1-2E41-B864-4C26A5D74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D6A2B3-5ECC-4CB2-3BCD-D91F79E1D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445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B19CB5-355E-2095-3B0A-9B729896E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812654-6BE9-A291-491B-2168B856DE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1E7EBC-0AAD-851D-4A46-38A698AB2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A3E70D-7777-4D36-8DA1-3B2457C715AC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3C01E-7118-BF15-968A-E902EBA25F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D5D18D-544B-BEEA-230A-DD3C751AC4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573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333">
                <a:solidFill>
                  <a:schemeClr val="dk2"/>
                </a:solidFill>
              </a:defRPr>
            </a:lvl1pPr>
            <a:lvl2pPr lvl="1" algn="r">
              <a:buNone/>
              <a:defRPr sz="1333">
                <a:solidFill>
                  <a:schemeClr val="dk2"/>
                </a:solidFill>
              </a:defRPr>
            </a:lvl2pPr>
            <a:lvl3pPr lvl="2" algn="r">
              <a:buNone/>
              <a:defRPr sz="1333">
                <a:solidFill>
                  <a:schemeClr val="dk2"/>
                </a:solidFill>
              </a:defRPr>
            </a:lvl3pPr>
            <a:lvl4pPr lvl="3" algn="r">
              <a:buNone/>
              <a:defRPr sz="1333">
                <a:solidFill>
                  <a:schemeClr val="dk2"/>
                </a:solidFill>
              </a:defRPr>
            </a:lvl4pPr>
            <a:lvl5pPr lvl="4" algn="r">
              <a:buNone/>
              <a:defRPr sz="1333">
                <a:solidFill>
                  <a:schemeClr val="dk2"/>
                </a:solidFill>
              </a:defRPr>
            </a:lvl5pPr>
            <a:lvl6pPr lvl="5" algn="r">
              <a:buNone/>
              <a:defRPr sz="1333">
                <a:solidFill>
                  <a:schemeClr val="dk2"/>
                </a:solidFill>
              </a:defRPr>
            </a:lvl6pPr>
            <a:lvl7pPr lvl="6" algn="r">
              <a:buNone/>
              <a:defRPr sz="1333">
                <a:solidFill>
                  <a:schemeClr val="dk2"/>
                </a:solidFill>
              </a:defRPr>
            </a:lvl7pPr>
            <a:lvl8pPr lvl="7" algn="r">
              <a:buNone/>
              <a:defRPr sz="1333">
                <a:solidFill>
                  <a:schemeClr val="dk2"/>
                </a:solidFill>
              </a:defRPr>
            </a:lvl8pPr>
            <a:lvl9pPr lvl="8" algn="r">
              <a:buNone/>
              <a:defRPr sz="1333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0865616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B484B8A-C600-6993-D500-C66F8438FE97}"/>
              </a:ext>
            </a:extLst>
          </p:cNvPr>
          <p:cNvSpPr/>
          <p:nvPr/>
        </p:nvSpPr>
        <p:spPr>
          <a:xfrm>
            <a:off x="1256428" y="1095884"/>
            <a:ext cx="2198748" cy="53049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E4854CE-3098-7BB7-1D7D-201AE0447F9D}"/>
              </a:ext>
            </a:extLst>
          </p:cNvPr>
          <p:cNvSpPr/>
          <p:nvPr/>
        </p:nvSpPr>
        <p:spPr>
          <a:xfrm>
            <a:off x="3607576" y="1095884"/>
            <a:ext cx="1829963" cy="53049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27B0FB7-B73C-B75D-D8A0-88CFE9925C83}"/>
              </a:ext>
            </a:extLst>
          </p:cNvPr>
          <p:cNvSpPr/>
          <p:nvPr/>
        </p:nvSpPr>
        <p:spPr>
          <a:xfrm>
            <a:off x="5565509" y="1095883"/>
            <a:ext cx="1065635" cy="53049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RasGEF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F53625-DCBC-B8A2-39F3-1E52B467482B}"/>
              </a:ext>
            </a:extLst>
          </p:cNvPr>
          <p:cNvSpPr/>
          <p:nvPr/>
        </p:nvSpPr>
        <p:spPr>
          <a:xfrm>
            <a:off x="6981319" y="1095883"/>
            <a:ext cx="1513527" cy="53049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Domain5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2ADF8E9-06FE-9A36-303C-65AF6CB38A47}"/>
              </a:ext>
            </a:extLst>
          </p:cNvPr>
          <p:cNvSpPr/>
          <p:nvPr/>
        </p:nvSpPr>
        <p:spPr>
          <a:xfrm>
            <a:off x="8710068" y="1095883"/>
            <a:ext cx="1983526" cy="5304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 Phosphorylation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C0AA406-6424-C1D9-96F6-EBE1D2AA86E7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3455176" y="1361130"/>
            <a:ext cx="1524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E86ADC8-923A-4BC9-E956-B800000BA1A7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 flipV="1">
            <a:off x="5437539" y="1361129"/>
            <a:ext cx="127970" cy="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EDC5C5E-BD7D-C981-87E9-A769E4FF61A3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6631144" y="1361129"/>
            <a:ext cx="35017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56FCC5D-A477-213F-4D56-A3F28E3FA6C8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8494846" y="1361129"/>
            <a:ext cx="2152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0" name="Picture 29" descr="A colorful lines and dots&#10;&#10;AI-generated content may be incorrect.">
            <a:extLst>
              <a:ext uri="{FF2B5EF4-FFF2-40B4-BE49-F238E27FC236}">
                <a16:creationId xmlns:a16="http://schemas.microsoft.com/office/drawing/2014/main" id="{C8E25B1E-02D7-52C0-8696-0E135FD1F1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46" y="3702048"/>
            <a:ext cx="4893088" cy="2504913"/>
          </a:xfrm>
          <a:prstGeom prst="rect">
            <a:avLst/>
          </a:prstGeom>
        </p:spPr>
      </p:pic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1E1C7597-3C87-7C64-9803-EBAA0D895E64}"/>
              </a:ext>
            </a:extLst>
          </p:cNvPr>
          <p:cNvSpPr/>
          <p:nvPr/>
        </p:nvSpPr>
        <p:spPr>
          <a:xfrm>
            <a:off x="2017846" y="2573472"/>
            <a:ext cx="857396" cy="1102863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3" name="Picture 32" descr="A close-up of a chart&#10;&#10;AI-generated content may be incorrect.">
            <a:extLst>
              <a:ext uri="{FF2B5EF4-FFF2-40B4-BE49-F238E27FC236}">
                <a16:creationId xmlns:a16="http://schemas.microsoft.com/office/drawing/2014/main" id="{3EC5E0C4-1A90-BD09-71EC-CC5D3DFEF3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6419" y="3674130"/>
            <a:ext cx="5162175" cy="2504911"/>
          </a:xfrm>
          <a:prstGeom prst="rect">
            <a:avLst/>
          </a:prstGeom>
        </p:spPr>
      </p:pic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A6FCE2A9-E454-FCAE-F2F9-3D05F797A520}"/>
              </a:ext>
            </a:extLst>
          </p:cNvPr>
          <p:cNvSpPr/>
          <p:nvPr/>
        </p:nvSpPr>
        <p:spPr>
          <a:xfrm>
            <a:off x="9273133" y="2529387"/>
            <a:ext cx="857396" cy="1102863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8298D91-7FAF-DCBC-CDA5-11D0487F5AAB}"/>
              </a:ext>
            </a:extLst>
          </p:cNvPr>
          <p:cNvSpPr txBox="1"/>
          <p:nvPr/>
        </p:nvSpPr>
        <p:spPr>
          <a:xfrm>
            <a:off x="935342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57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6274E6F-27B6-DD78-80B9-3835F6E6637D}"/>
              </a:ext>
            </a:extLst>
          </p:cNvPr>
          <p:cNvSpPr txBox="1"/>
          <p:nvPr/>
        </p:nvSpPr>
        <p:spPr>
          <a:xfrm>
            <a:off x="3182369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439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BBC1ED6-6466-F1D0-49F6-59A6A23DC79E}"/>
              </a:ext>
            </a:extLst>
          </p:cNvPr>
          <p:cNvSpPr txBox="1"/>
          <p:nvPr/>
        </p:nvSpPr>
        <p:spPr>
          <a:xfrm>
            <a:off x="3531376" y="1670156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523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4331A0E-362D-69B4-350F-3976BC4CE394}"/>
              </a:ext>
            </a:extLst>
          </p:cNvPr>
          <p:cNvSpPr txBox="1"/>
          <p:nvPr/>
        </p:nvSpPr>
        <p:spPr>
          <a:xfrm>
            <a:off x="5147862" y="165777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DDC41E8-175C-A7A2-CF5E-BE8700827388}"/>
              </a:ext>
            </a:extLst>
          </p:cNvPr>
          <p:cNvSpPr txBox="1"/>
          <p:nvPr/>
        </p:nvSpPr>
        <p:spPr>
          <a:xfrm>
            <a:off x="5437538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8C27BDE-9C79-8E3A-BABE-4FC86600EB56}"/>
              </a:ext>
            </a:extLst>
          </p:cNvPr>
          <p:cNvSpPr txBox="1"/>
          <p:nvPr/>
        </p:nvSpPr>
        <p:spPr>
          <a:xfrm>
            <a:off x="6367066" y="822378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857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4823245-CCB0-669D-E49C-219F4C2BFB8C}"/>
              </a:ext>
            </a:extLst>
          </p:cNvPr>
          <p:cNvSpPr txBox="1"/>
          <p:nvPr/>
        </p:nvSpPr>
        <p:spPr>
          <a:xfrm>
            <a:off x="6981319" y="165111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926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FA058A6-80DB-D400-5CC3-C3E03ACE7706}"/>
              </a:ext>
            </a:extLst>
          </p:cNvPr>
          <p:cNvSpPr txBox="1"/>
          <p:nvPr/>
        </p:nvSpPr>
        <p:spPr>
          <a:xfrm>
            <a:off x="8205169" y="1648264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992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0337D83-2E2E-663A-F2AC-CDE08B857C7E}"/>
              </a:ext>
            </a:extLst>
          </p:cNvPr>
          <p:cNvSpPr txBox="1"/>
          <p:nvPr/>
        </p:nvSpPr>
        <p:spPr>
          <a:xfrm>
            <a:off x="8602457" y="823652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1084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2C00F81-3C0E-3391-2B1A-83A5066848C1}"/>
              </a:ext>
            </a:extLst>
          </p:cNvPr>
          <p:cNvSpPr txBox="1"/>
          <p:nvPr/>
        </p:nvSpPr>
        <p:spPr>
          <a:xfrm>
            <a:off x="10329463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1190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B075F7EE-9237-8B41-41B6-07D516B61542}"/>
              </a:ext>
            </a:extLst>
          </p:cNvPr>
          <p:cNvSpPr/>
          <p:nvPr/>
        </p:nvSpPr>
        <p:spPr>
          <a:xfrm>
            <a:off x="1204077" y="2004267"/>
            <a:ext cx="7238418" cy="53049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ARM-Repeats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6855964-B576-078D-6B51-CE48BA31A4C9}"/>
              </a:ext>
            </a:extLst>
          </p:cNvPr>
          <p:cNvSpPr txBox="1"/>
          <p:nvPr/>
        </p:nvSpPr>
        <p:spPr>
          <a:xfrm>
            <a:off x="4350962" y="57574"/>
            <a:ext cx="30235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RICTOR Domain Diagram </a:t>
            </a:r>
            <a:r>
              <a:rPr lang="en-US" dirty="0" err="1"/>
              <a:t>H.Sapiens</a:t>
            </a:r>
            <a:r>
              <a:rPr lang="en-US" dirty="0"/>
              <a:t> Reference</a:t>
            </a:r>
          </a:p>
        </p:txBody>
      </p:sp>
    </p:spTree>
    <p:extLst>
      <p:ext uri="{BB962C8B-B14F-4D97-AF65-F5344CB8AC3E}">
        <p14:creationId xmlns:p14="http://schemas.microsoft.com/office/powerpoint/2010/main" val="126312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05B0A2B-856B-CD19-029A-789A3A284DDE}"/>
              </a:ext>
            </a:extLst>
          </p:cNvPr>
          <p:cNvSpPr/>
          <p:nvPr/>
        </p:nvSpPr>
        <p:spPr>
          <a:xfrm>
            <a:off x="91479" y="404281"/>
            <a:ext cx="2163337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RAPTORN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ED24371-DF51-4CD9-866F-4CD8306E521F}"/>
              </a:ext>
            </a:extLst>
          </p:cNvPr>
          <p:cNvSpPr/>
          <p:nvPr/>
        </p:nvSpPr>
        <p:spPr>
          <a:xfrm>
            <a:off x="2254816" y="404279"/>
            <a:ext cx="2037978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ARM Repeats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FB138F1-DCB6-0D52-D1B8-DFC3DCAABC0A}"/>
              </a:ext>
            </a:extLst>
          </p:cNvPr>
          <p:cNvSpPr/>
          <p:nvPr/>
        </p:nvSpPr>
        <p:spPr>
          <a:xfrm>
            <a:off x="7468763" y="404277"/>
            <a:ext cx="4299774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WD-40 Repeats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E36A553-7342-2299-93B7-C6490D353048}"/>
              </a:ext>
            </a:extLst>
          </p:cNvPr>
          <p:cNvSpPr/>
          <p:nvPr/>
        </p:nvSpPr>
        <p:spPr>
          <a:xfrm>
            <a:off x="4292795" y="404277"/>
            <a:ext cx="1081924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A76E34-2A37-7598-AF38-45E73FF985DD}"/>
              </a:ext>
            </a:extLst>
          </p:cNvPr>
          <p:cNvSpPr/>
          <p:nvPr/>
        </p:nvSpPr>
        <p:spPr>
          <a:xfrm>
            <a:off x="5374719" y="404277"/>
            <a:ext cx="2094044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ARM Repeats</a:t>
            </a:r>
          </a:p>
        </p:txBody>
      </p:sp>
    </p:spTree>
    <p:extLst>
      <p:ext uri="{BB962C8B-B14F-4D97-AF65-F5344CB8AC3E}">
        <p14:creationId xmlns:p14="http://schemas.microsoft.com/office/powerpoint/2010/main" val="14685361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with black dots and a red line&#10;&#10;AI-generated content may be incorrect.">
            <a:extLst>
              <a:ext uri="{FF2B5EF4-FFF2-40B4-BE49-F238E27FC236}">
                <a16:creationId xmlns:a16="http://schemas.microsoft.com/office/drawing/2014/main" id="{38B31973-E258-63B0-2C30-5DDAC42EC0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5286301" cy="2973545"/>
          </a:xfrm>
          <a:prstGeom prst="rect">
            <a:avLst/>
          </a:prstGeom>
        </p:spPr>
      </p:pic>
      <p:pic>
        <p:nvPicPr>
          <p:cNvPr id="5" name="Picture 4" descr="A graph with a line&#10;&#10;AI-generated content may be incorrect.">
            <a:extLst>
              <a:ext uri="{FF2B5EF4-FFF2-40B4-BE49-F238E27FC236}">
                <a16:creationId xmlns:a16="http://schemas.microsoft.com/office/drawing/2014/main" id="{BC86DDB5-3B2F-7DAA-1033-8EF9EA9498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0553" y="-2"/>
            <a:ext cx="5286303" cy="2973545"/>
          </a:xfrm>
          <a:prstGeom prst="rect">
            <a:avLst/>
          </a:prstGeom>
        </p:spPr>
      </p:pic>
      <p:pic>
        <p:nvPicPr>
          <p:cNvPr id="7" name="Picture 6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C587D53A-1EDE-8E18-B85B-32B95E934B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96" y="3429000"/>
            <a:ext cx="5232820" cy="2350179"/>
          </a:xfrm>
          <a:prstGeom prst="rect">
            <a:avLst/>
          </a:prstGeom>
        </p:spPr>
      </p:pic>
      <p:pic>
        <p:nvPicPr>
          <p:cNvPr id="9" name="Picture 8" descr="A close-up of a screen&#10;&#10;AI-generated content may be incorrect.">
            <a:extLst>
              <a:ext uri="{FF2B5EF4-FFF2-40B4-BE49-F238E27FC236}">
                <a16:creationId xmlns:a16="http://schemas.microsoft.com/office/drawing/2014/main" id="{9E841824-0DC9-37BC-4025-4230EC11159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0952" y="3429000"/>
            <a:ext cx="5232820" cy="23556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E8D97977-4B68-A28D-7BC2-2CEC2F2DB047}"/>
              </a:ext>
            </a:extLst>
          </p:cNvPr>
          <p:cNvSpPr/>
          <p:nvPr/>
        </p:nvSpPr>
        <p:spPr>
          <a:xfrm>
            <a:off x="5332119" y="4933613"/>
            <a:ext cx="791082" cy="187780"/>
          </a:xfrm>
          <a:prstGeom prst="rect">
            <a:avLst/>
          </a:prstGeom>
          <a:solidFill>
            <a:srgbClr val="B2D4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Low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9AC7C5B-2977-7462-408B-2D5A6CE51ACC}"/>
              </a:ext>
            </a:extLst>
          </p:cNvPr>
          <p:cNvSpPr/>
          <p:nvPr/>
        </p:nvSpPr>
        <p:spPr>
          <a:xfrm>
            <a:off x="5332118" y="4649139"/>
            <a:ext cx="791083" cy="265761"/>
          </a:xfrm>
          <a:prstGeom prst="rect">
            <a:avLst/>
          </a:prstGeom>
          <a:solidFill>
            <a:srgbClr val="559E8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Medium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0AA1687-43AE-3A12-B55A-1661A4A9E09E}"/>
              </a:ext>
            </a:extLst>
          </p:cNvPr>
          <p:cNvSpPr/>
          <p:nvPr/>
        </p:nvSpPr>
        <p:spPr>
          <a:xfrm>
            <a:off x="5332118" y="3725333"/>
            <a:ext cx="791083" cy="905093"/>
          </a:xfrm>
          <a:prstGeom prst="rect">
            <a:avLst/>
          </a:prstGeom>
          <a:solidFill>
            <a:srgbClr val="AE5A4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High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688061B-3446-55DD-EF8B-46A76C5826B9}"/>
              </a:ext>
            </a:extLst>
          </p:cNvPr>
          <p:cNvSpPr/>
          <p:nvPr/>
        </p:nvSpPr>
        <p:spPr>
          <a:xfrm>
            <a:off x="5332117" y="3484403"/>
            <a:ext cx="791084" cy="240929"/>
          </a:xfrm>
          <a:prstGeom prst="rect">
            <a:avLst/>
          </a:prstGeom>
          <a:solidFill>
            <a:srgbClr val="7F3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Reference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2B5172E-D5EA-2B32-2DF3-CD70022A8BF3}"/>
              </a:ext>
            </a:extLst>
          </p:cNvPr>
          <p:cNvSpPr/>
          <p:nvPr/>
        </p:nvSpPr>
        <p:spPr>
          <a:xfrm>
            <a:off x="11438726" y="4959584"/>
            <a:ext cx="791082" cy="161808"/>
          </a:xfrm>
          <a:prstGeom prst="rect">
            <a:avLst/>
          </a:prstGeom>
          <a:solidFill>
            <a:srgbClr val="B2D4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Low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E839D60-F67D-CA2A-FE6C-3AEC4DBAEC34}"/>
              </a:ext>
            </a:extLst>
          </p:cNvPr>
          <p:cNvSpPr/>
          <p:nvPr/>
        </p:nvSpPr>
        <p:spPr>
          <a:xfrm>
            <a:off x="11438725" y="4649138"/>
            <a:ext cx="791083" cy="310445"/>
          </a:xfrm>
          <a:prstGeom prst="rect">
            <a:avLst/>
          </a:prstGeom>
          <a:solidFill>
            <a:srgbClr val="559E8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Medium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FBDB6E6-8CAE-F54D-2511-7390E968F676}"/>
              </a:ext>
            </a:extLst>
          </p:cNvPr>
          <p:cNvSpPr/>
          <p:nvPr/>
        </p:nvSpPr>
        <p:spPr>
          <a:xfrm>
            <a:off x="11438725" y="3725332"/>
            <a:ext cx="791083" cy="905093"/>
          </a:xfrm>
          <a:prstGeom prst="rect">
            <a:avLst/>
          </a:prstGeom>
          <a:solidFill>
            <a:srgbClr val="AE5A4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High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E74732E-7FEC-6DD6-660F-EAEC6A372386}"/>
              </a:ext>
            </a:extLst>
          </p:cNvPr>
          <p:cNvSpPr/>
          <p:nvPr/>
        </p:nvSpPr>
        <p:spPr>
          <a:xfrm>
            <a:off x="11438724" y="3484402"/>
            <a:ext cx="791084" cy="240929"/>
          </a:xfrm>
          <a:prstGeom prst="rect">
            <a:avLst/>
          </a:prstGeom>
          <a:solidFill>
            <a:srgbClr val="7F3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Reference</a:t>
            </a:r>
          </a:p>
        </p:txBody>
      </p:sp>
    </p:spTree>
    <p:extLst>
      <p:ext uri="{BB962C8B-B14F-4D97-AF65-F5344CB8AC3E}">
        <p14:creationId xmlns:p14="http://schemas.microsoft.com/office/powerpoint/2010/main" val="23862637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roup 69">
            <a:extLst>
              <a:ext uri="{FF2B5EF4-FFF2-40B4-BE49-F238E27FC236}">
                <a16:creationId xmlns:a16="http://schemas.microsoft.com/office/drawing/2014/main" id="{A046BFC8-215D-E503-B75F-35EB94528CA1}"/>
              </a:ext>
            </a:extLst>
          </p:cNvPr>
          <p:cNvGrpSpPr/>
          <p:nvPr/>
        </p:nvGrpSpPr>
        <p:grpSpPr>
          <a:xfrm>
            <a:off x="0" y="0"/>
            <a:ext cx="10064455" cy="6758901"/>
            <a:chOff x="-700543" y="-369948"/>
            <a:chExt cx="10064455" cy="6758901"/>
          </a:xfrm>
        </p:grpSpPr>
        <p:grpSp>
          <p:nvGrpSpPr>
            <p:cNvPr id="71" name="Group 70">
              <a:extLst>
                <a:ext uri="{FF2B5EF4-FFF2-40B4-BE49-F238E27FC236}">
                  <a16:creationId xmlns:a16="http://schemas.microsoft.com/office/drawing/2014/main" id="{873B19CD-3281-2866-C047-24C4DBE08C6B}"/>
                </a:ext>
              </a:extLst>
            </p:cNvPr>
            <p:cNvGrpSpPr/>
            <p:nvPr/>
          </p:nvGrpSpPr>
          <p:grpSpPr>
            <a:xfrm>
              <a:off x="-700543" y="-369948"/>
              <a:ext cx="9395718" cy="4608030"/>
              <a:chOff x="-1037294" y="-578483"/>
              <a:chExt cx="12910534" cy="7205523"/>
            </a:xfrm>
          </p:grpSpPr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id="{58F04FEE-5FE2-572C-03AC-DE0B9CF9A089}"/>
                  </a:ext>
                </a:extLst>
              </p:cNvPr>
              <p:cNvCxnSpPr/>
              <p:nvPr/>
            </p:nvCxnSpPr>
            <p:spPr>
              <a:xfrm>
                <a:off x="-74687" y="3322553"/>
                <a:ext cx="3383280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>
                <a:extLst>
                  <a:ext uri="{FF2B5EF4-FFF2-40B4-BE49-F238E27FC236}">
                    <a16:creationId xmlns:a16="http://schemas.microsoft.com/office/drawing/2014/main" id="{B8906AF3-2B45-ACAD-B2A9-F500A8354C0C}"/>
                  </a:ext>
                </a:extLst>
              </p:cNvPr>
              <p:cNvCxnSpPr/>
              <p:nvPr/>
            </p:nvCxnSpPr>
            <p:spPr>
              <a:xfrm flipV="1">
                <a:off x="3308593" y="1800880"/>
                <a:ext cx="0" cy="152865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>
                <a:extLst>
                  <a:ext uri="{FF2B5EF4-FFF2-40B4-BE49-F238E27FC236}">
                    <a16:creationId xmlns:a16="http://schemas.microsoft.com/office/drawing/2014/main" id="{3217F6AB-297F-806C-5CFC-74A105D9401E}"/>
                  </a:ext>
                </a:extLst>
              </p:cNvPr>
              <p:cNvCxnSpPr/>
              <p:nvPr/>
            </p:nvCxnSpPr>
            <p:spPr>
              <a:xfrm flipV="1">
                <a:off x="3308593" y="3329533"/>
                <a:ext cx="0" cy="152865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>
                <a:extLst>
                  <a:ext uri="{FF2B5EF4-FFF2-40B4-BE49-F238E27FC236}">
                    <a16:creationId xmlns:a16="http://schemas.microsoft.com/office/drawing/2014/main" id="{0C4A5AAF-19F0-31A5-1215-C675C65D92CF}"/>
                  </a:ext>
                </a:extLst>
              </p:cNvPr>
              <p:cNvCxnSpPr/>
              <p:nvPr/>
            </p:nvCxnSpPr>
            <p:spPr>
              <a:xfrm>
                <a:off x="3308593" y="1800880"/>
                <a:ext cx="1389050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>
                <a:extLst>
                  <a:ext uri="{FF2B5EF4-FFF2-40B4-BE49-F238E27FC236}">
                    <a16:creationId xmlns:a16="http://schemas.microsoft.com/office/drawing/2014/main" id="{B244840F-F80F-CA0C-8077-7A01F92741B0}"/>
                  </a:ext>
                </a:extLst>
              </p:cNvPr>
              <p:cNvCxnSpPr/>
              <p:nvPr/>
            </p:nvCxnSpPr>
            <p:spPr>
              <a:xfrm>
                <a:off x="3308593" y="4858186"/>
                <a:ext cx="2268550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>
                <a:extLst>
                  <a:ext uri="{FF2B5EF4-FFF2-40B4-BE49-F238E27FC236}">
                    <a16:creationId xmlns:a16="http://schemas.microsoft.com/office/drawing/2014/main" id="{E00DF203-3755-9B9D-EE0D-C882BFA4609D}"/>
                  </a:ext>
                </a:extLst>
              </p:cNvPr>
              <p:cNvCxnSpPr/>
              <p:nvPr/>
            </p:nvCxnSpPr>
            <p:spPr>
              <a:xfrm flipV="1">
                <a:off x="4697643" y="1060984"/>
                <a:ext cx="0" cy="739896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>
                <a:extLst>
                  <a:ext uri="{FF2B5EF4-FFF2-40B4-BE49-F238E27FC236}">
                    <a16:creationId xmlns:a16="http://schemas.microsoft.com/office/drawing/2014/main" id="{722202B0-DDD3-0272-604B-16A187B17495}"/>
                  </a:ext>
                </a:extLst>
              </p:cNvPr>
              <p:cNvCxnSpPr/>
              <p:nvPr/>
            </p:nvCxnSpPr>
            <p:spPr>
              <a:xfrm flipV="1">
                <a:off x="4696479" y="1800880"/>
                <a:ext cx="0" cy="739896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>
                <a:extLst>
                  <a:ext uri="{FF2B5EF4-FFF2-40B4-BE49-F238E27FC236}">
                    <a16:creationId xmlns:a16="http://schemas.microsoft.com/office/drawing/2014/main" id="{774E4593-05B5-9208-46CD-7EBCAF8D3DAE}"/>
                  </a:ext>
                </a:extLst>
              </p:cNvPr>
              <p:cNvCxnSpPr/>
              <p:nvPr/>
            </p:nvCxnSpPr>
            <p:spPr>
              <a:xfrm>
                <a:off x="4696479" y="1060984"/>
                <a:ext cx="1055167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3" name="Arc 102">
                <a:extLst>
                  <a:ext uri="{FF2B5EF4-FFF2-40B4-BE49-F238E27FC236}">
                    <a16:creationId xmlns:a16="http://schemas.microsoft.com/office/drawing/2014/main" id="{FC9CFB45-4FE1-9AA1-4353-D198CDC0E538}"/>
                  </a:ext>
                </a:extLst>
              </p:cNvPr>
              <p:cNvSpPr/>
              <p:nvPr/>
            </p:nvSpPr>
            <p:spPr>
              <a:xfrm>
                <a:off x="4441704" y="607275"/>
                <a:ext cx="844585" cy="907419"/>
              </a:xfrm>
              <a:prstGeom prst="arc">
                <a:avLst>
                  <a:gd name="adj1" fmla="val 16379857"/>
                  <a:gd name="adj2" fmla="val 0"/>
                </a:avLst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04" name="Straight Connector 103">
                <a:extLst>
                  <a:ext uri="{FF2B5EF4-FFF2-40B4-BE49-F238E27FC236}">
                    <a16:creationId xmlns:a16="http://schemas.microsoft.com/office/drawing/2014/main" id="{585D8083-0E21-04A0-3499-C3F616763212}"/>
                  </a:ext>
                </a:extLst>
              </p:cNvPr>
              <p:cNvCxnSpPr/>
              <p:nvPr/>
            </p:nvCxnSpPr>
            <p:spPr>
              <a:xfrm flipV="1">
                <a:off x="5577143" y="4093859"/>
                <a:ext cx="0" cy="764327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Straight Connector 104">
                <a:extLst>
                  <a:ext uri="{FF2B5EF4-FFF2-40B4-BE49-F238E27FC236}">
                    <a16:creationId xmlns:a16="http://schemas.microsoft.com/office/drawing/2014/main" id="{973A049D-5356-5B33-8C5F-65E1A68519F3}"/>
                  </a:ext>
                </a:extLst>
              </p:cNvPr>
              <p:cNvCxnSpPr/>
              <p:nvPr/>
            </p:nvCxnSpPr>
            <p:spPr>
              <a:xfrm flipV="1">
                <a:off x="5575980" y="4858186"/>
                <a:ext cx="0" cy="764327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Straight Connector 105">
                <a:extLst>
                  <a:ext uri="{FF2B5EF4-FFF2-40B4-BE49-F238E27FC236}">
                    <a16:creationId xmlns:a16="http://schemas.microsoft.com/office/drawing/2014/main" id="{AC07EE49-E9B2-625E-8319-879F2FC4FB4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75980" y="4093859"/>
                <a:ext cx="3002628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Connector 106">
                <a:extLst>
                  <a:ext uri="{FF2B5EF4-FFF2-40B4-BE49-F238E27FC236}">
                    <a16:creationId xmlns:a16="http://schemas.microsoft.com/office/drawing/2014/main" id="{B138D315-3EE5-FB5D-A0CD-4EBDC08DE4FE}"/>
                  </a:ext>
                </a:extLst>
              </p:cNvPr>
              <p:cNvCxnSpPr/>
              <p:nvPr/>
            </p:nvCxnSpPr>
            <p:spPr>
              <a:xfrm>
                <a:off x="5575980" y="5622513"/>
                <a:ext cx="2234811" cy="0"/>
              </a:xfrm>
              <a:prstGeom prst="line">
                <a:avLst/>
              </a:prstGeom>
              <a:ln w="25400">
                <a:solidFill>
                  <a:schemeClr val="tx1"/>
                </a:solidFill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Straight Connector 107">
                <a:extLst>
                  <a:ext uri="{FF2B5EF4-FFF2-40B4-BE49-F238E27FC236}">
                    <a16:creationId xmlns:a16="http://schemas.microsoft.com/office/drawing/2014/main" id="{38540A67-8F81-0E94-0115-06AAB7DDAAC1}"/>
                  </a:ext>
                </a:extLst>
              </p:cNvPr>
              <p:cNvCxnSpPr/>
              <p:nvPr/>
            </p:nvCxnSpPr>
            <p:spPr>
              <a:xfrm>
                <a:off x="5751646" y="1060984"/>
                <a:ext cx="1054003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Straight Connector 108">
                <a:extLst>
                  <a:ext uri="{FF2B5EF4-FFF2-40B4-BE49-F238E27FC236}">
                    <a16:creationId xmlns:a16="http://schemas.microsoft.com/office/drawing/2014/main" id="{ADF45C3F-E8AF-409A-D285-13F140C6B81E}"/>
                  </a:ext>
                </a:extLst>
              </p:cNvPr>
              <p:cNvCxnSpPr/>
              <p:nvPr/>
            </p:nvCxnSpPr>
            <p:spPr>
              <a:xfrm flipV="1">
                <a:off x="6805649" y="572373"/>
                <a:ext cx="0" cy="488611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69430826-E54B-CBA1-53AB-9989BE96F2AA}"/>
                  </a:ext>
                </a:extLst>
              </p:cNvPr>
              <p:cNvCxnSpPr/>
              <p:nvPr/>
            </p:nvCxnSpPr>
            <p:spPr>
              <a:xfrm flipV="1">
                <a:off x="6805649" y="1060984"/>
                <a:ext cx="0" cy="488611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id="{1B47FF6A-8F16-6D50-7767-D50ED97AE999}"/>
                  </a:ext>
                </a:extLst>
              </p:cNvPr>
              <p:cNvCxnSpPr/>
              <p:nvPr/>
            </p:nvCxnSpPr>
            <p:spPr>
              <a:xfrm>
                <a:off x="6805649" y="572373"/>
                <a:ext cx="1081924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Straight Connector 111">
                <a:extLst>
                  <a:ext uri="{FF2B5EF4-FFF2-40B4-BE49-F238E27FC236}">
                    <a16:creationId xmlns:a16="http://schemas.microsoft.com/office/drawing/2014/main" id="{4190AC85-6E23-1919-71E9-5C7A10E67100}"/>
                  </a:ext>
                </a:extLst>
              </p:cNvPr>
              <p:cNvCxnSpPr/>
              <p:nvPr/>
            </p:nvCxnSpPr>
            <p:spPr>
              <a:xfrm>
                <a:off x="6805649" y="1549595"/>
                <a:ext cx="1081924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Straight Connector 112">
                <a:extLst>
                  <a:ext uri="{FF2B5EF4-FFF2-40B4-BE49-F238E27FC236}">
                    <a16:creationId xmlns:a16="http://schemas.microsoft.com/office/drawing/2014/main" id="{77D899BE-A6D2-558D-85CC-2987E3C1775C}"/>
                  </a:ext>
                </a:extLst>
              </p:cNvPr>
              <p:cNvCxnSpPr/>
              <p:nvPr/>
            </p:nvCxnSpPr>
            <p:spPr>
              <a:xfrm>
                <a:off x="6805649" y="1060984"/>
                <a:ext cx="1081924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2F22FEA7-FBA2-E6DF-0B04-26602758B2D7}"/>
                  </a:ext>
                </a:extLst>
              </p:cNvPr>
              <p:cNvCxnSpPr/>
              <p:nvPr/>
            </p:nvCxnSpPr>
            <p:spPr>
              <a:xfrm flipV="1">
                <a:off x="8578608" y="3448196"/>
                <a:ext cx="0" cy="64566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Straight Connector 114">
                <a:extLst>
                  <a:ext uri="{FF2B5EF4-FFF2-40B4-BE49-F238E27FC236}">
                    <a16:creationId xmlns:a16="http://schemas.microsoft.com/office/drawing/2014/main" id="{AF50FA7E-EC17-8DE8-9AB8-8BCA52C252AB}"/>
                  </a:ext>
                </a:extLst>
              </p:cNvPr>
              <p:cNvCxnSpPr/>
              <p:nvPr/>
            </p:nvCxnSpPr>
            <p:spPr>
              <a:xfrm flipV="1">
                <a:off x="8578608" y="4083970"/>
                <a:ext cx="0" cy="64566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>
                <a:extLst>
                  <a:ext uri="{FF2B5EF4-FFF2-40B4-BE49-F238E27FC236}">
                    <a16:creationId xmlns:a16="http://schemas.microsoft.com/office/drawing/2014/main" id="{86917FB3-0F9D-1837-F78F-610DEF645FB5}"/>
                  </a:ext>
                </a:extLst>
              </p:cNvPr>
              <p:cNvCxnSpPr/>
              <p:nvPr/>
            </p:nvCxnSpPr>
            <p:spPr>
              <a:xfrm>
                <a:off x="8578608" y="3448196"/>
                <a:ext cx="1319249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>
                <a:extLst>
                  <a:ext uri="{FF2B5EF4-FFF2-40B4-BE49-F238E27FC236}">
                    <a16:creationId xmlns:a16="http://schemas.microsoft.com/office/drawing/2014/main" id="{8D36DA5A-5847-62CA-4449-F9D9FB73A48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578608" y="4729633"/>
                <a:ext cx="1319249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>
                <a:extLst>
                  <a:ext uri="{FF2B5EF4-FFF2-40B4-BE49-F238E27FC236}">
                    <a16:creationId xmlns:a16="http://schemas.microsoft.com/office/drawing/2014/main" id="{9CCAC962-FDE7-36D3-C076-F15646BE10C1}"/>
                  </a:ext>
                </a:extLst>
              </p:cNvPr>
              <p:cNvCxnSpPr/>
              <p:nvPr/>
            </p:nvCxnSpPr>
            <p:spPr>
              <a:xfrm>
                <a:off x="8578608" y="4093859"/>
                <a:ext cx="1319249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9" name="Arc 118">
                <a:extLst>
                  <a:ext uri="{FF2B5EF4-FFF2-40B4-BE49-F238E27FC236}">
                    <a16:creationId xmlns:a16="http://schemas.microsoft.com/office/drawing/2014/main" id="{EC9B279C-CF1E-B67F-3307-2844561BC9A6}"/>
                  </a:ext>
                </a:extLst>
              </p:cNvPr>
              <p:cNvSpPr/>
              <p:nvPr/>
            </p:nvSpPr>
            <p:spPr>
              <a:xfrm>
                <a:off x="7104660" y="3156374"/>
                <a:ext cx="732901" cy="1883840"/>
              </a:xfrm>
              <a:prstGeom prst="arc">
                <a:avLst>
                  <a:gd name="adj1" fmla="val 16162685"/>
                  <a:gd name="adj2" fmla="val 0"/>
                </a:avLst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20" name="TextBox 119">
                <a:extLst>
                  <a:ext uri="{FF2B5EF4-FFF2-40B4-BE49-F238E27FC236}">
                    <a16:creationId xmlns:a16="http://schemas.microsoft.com/office/drawing/2014/main" id="{DF439A10-1873-9050-995C-7866FD3D16F4}"/>
                  </a:ext>
                </a:extLst>
              </p:cNvPr>
              <p:cNvSpPr txBox="1"/>
              <p:nvPr/>
            </p:nvSpPr>
            <p:spPr>
              <a:xfrm>
                <a:off x="7830275" y="5387694"/>
                <a:ext cx="1245172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Ciliates, etc.</a:t>
                </a:r>
              </a:p>
            </p:txBody>
          </p:sp>
          <p:sp>
            <p:nvSpPr>
              <p:cNvPr id="121" name="TextBox 120">
                <a:extLst>
                  <a:ext uri="{FF2B5EF4-FFF2-40B4-BE49-F238E27FC236}">
                    <a16:creationId xmlns:a16="http://schemas.microsoft.com/office/drawing/2014/main" id="{076BEA8B-1176-46FE-5787-30E6EC51EFF1}"/>
                  </a:ext>
                </a:extLst>
              </p:cNvPr>
              <p:cNvSpPr txBox="1"/>
              <p:nvPr/>
            </p:nvSpPr>
            <p:spPr>
              <a:xfrm>
                <a:off x="7804318" y="2335819"/>
                <a:ext cx="1795061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Oomycetes, etc.</a:t>
                </a:r>
              </a:p>
            </p:txBody>
          </p:sp>
          <p:sp>
            <p:nvSpPr>
              <p:cNvPr id="122" name="TextBox 121">
                <a:extLst>
                  <a:ext uri="{FF2B5EF4-FFF2-40B4-BE49-F238E27FC236}">
                    <a16:creationId xmlns:a16="http://schemas.microsoft.com/office/drawing/2014/main" id="{76A70408-8914-341F-9918-D630FC35C1DD}"/>
                  </a:ext>
                </a:extLst>
              </p:cNvPr>
              <p:cNvSpPr txBox="1"/>
              <p:nvPr/>
            </p:nvSpPr>
            <p:spPr>
              <a:xfrm>
                <a:off x="3811353" y="365991"/>
                <a:ext cx="1443715" cy="5293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Rhodophyta Endosymbiosis</a:t>
                </a:r>
              </a:p>
            </p:txBody>
          </p:sp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F50AF910-A4BF-E8F6-1EC4-4BC4E82F68C9}"/>
                  </a:ext>
                </a:extLst>
              </p:cNvPr>
              <p:cNvSpPr txBox="1"/>
              <p:nvPr/>
            </p:nvSpPr>
            <p:spPr>
              <a:xfrm>
                <a:off x="6363614" y="2983906"/>
                <a:ext cx="1195915" cy="5293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Stramenopile</a:t>
                </a:r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 Endosymbiosis</a:t>
                </a:r>
              </a:p>
            </p:txBody>
          </p:sp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C7543064-8092-CB20-73C0-794FFFD35554}"/>
                  </a:ext>
                </a:extLst>
              </p:cNvPr>
              <p:cNvSpPr txBox="1"/>
              <p:nvPr/>
            </p:nvSpPr>
            <p:spPr>
              <a:xfrm>
                <a:off x="9897857" y="3263531"/>
                <a:ext cx="1975381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Dinophyceae</a:t>
                </a:r>
              </a:p>
            </p:txBody>
          </p:sp>
          <p:sp>
            <p:nvSpPr>
              <p:cNvPr id="125" name="TextBox 124">
                <a:extLst>
                  <a:ext uri="{FF2B5EF4-FFF2-40B4-BE49-F238E27FC236}">
                    <a16:creationId xmlns:a16="http://schemas.microsoft.com/office/drawing/2014/main" id="{3621D471-19B1-3820-2380-94B11DE0631C}"/>
                  </a:ext>
                </a:extLst>
              </p:cNvPr>
              <p:cNvSpPr txBox="1"/>
              <p:nvPr/>
            </p:nvSpPr>
            <p:spPr>
              <a:xfrm>
                <a:off x="9897857" y="3901630"/>
                <a:ext cx="1975383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Chromera</a:t>
                </a:r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, </a:t>
                </a:r>
                <a:r>
                  <a:rPr lang="en-US" sz="1000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Vitrella</a:t>
                </a:r>
                <a:endParaRPr lang="en-US" sz="1000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609E955A-45D6-FB0D-7DF7-94B5FC0F525A}"/>
                  </a:ext>
                </a:extLst>
              </p:cNvPr>
              <p:cNvSpPr txBox="1"/>
              <p:nvPr/>
            </p:nvSpPr>
            <p:spPr>
              <a:xfrm>
                <a:off x="9897855" y="4539729"/>
                <a:ext cx="1975382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Apicomplexa</a:t>
                </a:r>
              </a:p>
            </p:txBody>
          </p:sp>
          <p:cxnSp>
            <p:nvCxnSpPr>
              <p:cNvPr id="127" name="Straight Connector 126">
                <a:extLst>
                  <a:ext uri="{FF2B5EF4-FFF2-40B4-BE49-F238E27FC236}">
                    <a16:creationId xmlns:a16="http://schemas.microsoft.com/office/drawing/2014/main" id="{3B9E99D9-71E9-FF56-3E84-E53D3BC4126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696478" y="2540776"/>
                <a:ext cx="3114313" cy="9306"/>
              </a:xfrm>
              <a:prstGeom prst="line">
                <a:avLst/>
              </a:prstGeom>
              <a:ln w="25400">
                <a:solidFill>
                  <a:schemeClr val="tx1"/>
                </a:solidFill>
                <a:headEnd type="none"/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8" name="TextBox 127">
                <a:extLst>
                  <a:ext uri="{FF2B5EF4-FFF2-40B4-BE49-F238E27FC236}">
                    <a16:creationId xmlns:a16="http://schemas.microsoft.com/office/drawing/2014/main" id="{AC056616-2355-4CCC-90E2-65EF16929ABF}"/>
                  </a:ext>
                </a:extLst>
              </p:cNvPr>
              <p:cNvSpPr txBox="1"/>
              <p:nvPr/>
            </p:nvSpPr>
            <p:spPr>
              <a:xfrm>
                <a:off x="7887573" y="387707"/>
                <a:ext cx="1854394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Bacillariophyta</a:t>
                </a:r>
              </a:p>
            </p:txBody>
          </p:sp>
          <p:sp>
            <p:nvSpPr>
              <p:cNvPr id="129" name="TextBox 128">
                <a:extLst>
                  <a:ext uri="{FF2B5EF4-FFF2-40B4-BE49-F238E27FC236}">
                    <a16:creationId xmlns:a16="http://schemas.microsoft.com/office/drawing/2014/main" id="{F1A1FB48-9450-9FBA-66D6-6926EEB14689}"/>
                  </a:ext>
                </a:extLst>
              </p:cNvPr>
              <p:cNvSpPr txBox="1"/>
              <p:nvPr/>
            </p:nvSpPr>
            <p:spPr>
              <a:xfrm>
                <a:off x="7887573" y="859194"/>
                <a:ext cx="1854394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PX Clade</a:t>
                </a: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07A27E6B-5D8B-DFD0-AB03-93AFCB8024D5}"/>
                  </a:ext>
                </a:extLst>
              </p:cNvPr>
              <p:cNvSpPr txBox="1"/>
              <p:nvPr/>
            </p:nvSpPr>
            <p:spPr>
              <a:xfrm>
                <a:off x="7887573" y="1347806"/>
                <a:ext cx="1854394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Eustigmatales</a:t>
                </a:r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, etc.</a:t>
                </a:r>
              </a:p>
            </p:txBody>
          </p:sp>
          <p:sp>
            <p:nvSpPr>
              <p:cNvPr id="131" name="TextBox 130">
                <a:extLst>
                  <a:ext uri="{FF2B5EF4-FFF2-40B4-BE49-F238E27FC236}">
                    <a16:creationId xmlns:a16="http://schemas.microsoft.com/office/drawing/2014/main" id="{1A0B6BA2-CE97-CC1F-6515-E2AD0A3D0F15}"/>
                  </a:ext>
                </a:extLst>
              </p:cNvPr>
              <p:cNvSpPr txBox="1"/>
              <p:nvPr/>
            </p:nvSpPr>
            <p:spPr>
              <a:xfrm>
                <a:off x="3307432" y="4570508"/>
                <a:ext cx="1795061" cy="3368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Alveolata</a:t>
                </a:r>
                <a:endParaRPr lang="en-US" sz="800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D4FA281C-2B0B-A813-E959-6B2237DB615D}"/>
                  </a:ext>
                </a:extLst>
              </p:cNvPr>
              <p:cNvSpPr txBox="1"/>
              <p:nvPr/>
            </p:nvSpPr>
            <p:spPr>
              <a:xfrm>
                <a:off x="3263209" y="1539085"/>
                <a:ext cx="1795061" cy="3368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Stramenopila</a:t>
                </a:r>
                <a:endParaRPr lang="en-US" sz="800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67DF9F97-B7EB-721C-2AF1-A93CD40E92A9}"/>
                  </a:ext>
                </a:extLst>
              </p:cNvPr>
              <p:cNvSpPr txBox="1"/>
              <p:nvPr/>
            </p:nvSpPr>
            <p:spPr>
              <a:xfrm>
                <a:off x="331287" y="2815244"/>
                <a:ext cx="3003211" cy="52939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Expected Heterotrophic Ancestor</a:t>
                </a:r>
              </a:p>
              <a:p>
                <a:r>
                  <a: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TORC1 &amp; TORC2 Present</a:t>
                </a:r>
              </a:p>
            </p:txBody>
          </p:sp>
          <p:sp>
            <p:nvSpPr>
              <p:cNvPr id="134" name="Arc 133">
                <a:extLst>
                  <a:ext uri="{FF2B5EF4-FFF2-40B4-BE49-F238E27FC236}">
                    <a16:creationId xmlns:a16="http://schemas.microsoft.com/office/drawing/2014/main" id="{4FF44C05-67B2-8218-3F85-7CEAA8D752A7}"/>
                  </a:ext>
                </a:extLst>
              </p:cNvPr>
              <p:cNvSpPr/>
              <p:nvPr/>
            </p:nvSpPr>
            <p:spPr>
              <a:xfrm>
                <a:off x="8836850" y="4722095"/>
                <a:ext cx="914400" cy="1904945"/>
              </a:xfrm>
              <a:prstGeom prst="arc">
                <a:avLst>
                  <a:gd name="adj1" fmla="val 16200000"/>
                  <a:gd name="adj2" fmla="val 776051"/>
                </a:avLst>
              </a:prstGeom>
              <a:ln w="254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B51066E0-6029-E172-FFE2-76C9DE0D1BC2}"/>
                  </a:ext>
                </a:extLst>
              </p:cNvPr>
              <p:cNvSpPr txBox="1"/>
              <p:nvPr/>
            </p:nvSpPr>
            <p:spPr>
              <a:xfrm>
                <a:off x="8910166" y="5774445"/>
                <a:ext cx="1975381" cy="336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Photoautorophy Loss</a:t>
                </a:r>
              </a:p>
            </p:txBody>
          </p:sp>
          <p:sp>
            <p:nvSpPr>
              <p:cNvPr id="136" name="TextBox 135">
                <a:extLst>
                  <a:ext uri="{FF2B5EF4-FFF2-40B4-BE49-F238E27FC236}">
                    <a16:creationId xmlns:a16="http://schemas.microsoft.com/office/drawing/2014/main" id="{E1C16F4F-003E-D0D6-F6E7-340AF5BF1F5E}"/>
                  </a:ext>
                </a:extLst>
              </p:cNvPr>
              <p:cNvSpPr txBox="1"/>
              <p:nvPr/>
            </p:nvSpPr>
            <p:spPr>
              <a:xfrm>
                <a:off x="-1037294" y="-578483"/>
                <a:ext cx="2867075" cy="20213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SARs gain of plastids and the losses of TOR Complexes</a:t>
                </a:r>
              </a:p>
              <a:p>
                <a:endParaRPr lang="en-US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  <a:p>
                <a:endParaRPr lang="en-US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37" name="Oval 136">
                <a:extLst>
                  <a:ext uri="{FF2B5EF4-FFF2-40B4-BE49-F238E27FC236}">
                    <a16:creationId xmlns:a16="http://schemas.microsoft.com/office/drawing/2014/main" id="{7C6CD5EF-9B13-9E2D-D765-B8C82682A665}"/>
                  </a:ext>
                </a:extLst>
              </p:cNvPr>
              <p:cNvSpPr/>
              <p:nvPr/>
            </p:nvSpPr>
            <p:spPr>
              <a:xfrm>
                <a:off x="9238232" y="4673216"/>
                <a:ext cx="100604" cy="104559"/>
              </a:xfrm>
              <a:prstGeom prst="ellipse">
                <a:avLst/>
              </a:prstGeom>
              <a:solidFill>
                <a:srgbClr val="C00000"/>
              </a:solidFill>
              <a:ln w="127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777F2506-A7F4-D17D-82B8-677DB15113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61357" y="3094055"/>
              <a:ext cx="0" cy="2046908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49B06B56-D8B0-BCFE-5665-689E64FD1E37}"/>
                </a:ext>
              </a:extLst>
            </p:cNvPr>
            <p:cNvGrpSpPr/>
            <p:nvPr/>
          </p:nvGrpSpPr>
          <p:grpSpPr>
            <a:xfrm>
              <a:off x="2429174" y="3854641"/>
              <a:ext cx="3445413" cy="2534312"/>
              <a:chOff x="28293" y="2338023"/>
              <a:chExt cx="6560971" cy="4335866"/>
            </a:xfrm>
          </p:grpSpPr>
          <p:cxnSp>
            <p:nvCxnSpPr>
              <p:cNvPr id="81" name="Straight Connector 80">
                <a:extLst>
                  <a:ext uri="{FF2B5EF4-FFF2-40B4-BE49-F238E27FC236}">
                    <a16:creationId xmlns:a16="http://schemas.microsoft.com/office/drawing/2014/main" id="{E1912A37-DD9A-3698-F40A-9167EF6D8D9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9578" y="4505691"/>
                <a:ext cx="2114986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>
                <a:extLst>
                  <a:ext uri="{FF2B5EF4-FFF2-40B4-BE49-F238E27FC236}">
                    <a16:creationId xmlns:a16="http://schemas.microsoft.com/office/drawing/2014/main" id="{6119B1F5-BD0F-A7F8-1A4A-676EEF7CB00E}"/>
                  </a:ext>
                </a:extLst>
              </p:cNvPr>
              <p:cNvCxnSpPr/>
              <p:nvPr/>
            </p:nvCxnSpPr>
            <p:spPr>
              <a:xfrm flipV="1">
                <a:off x="2204564" y="3472628"/>
                <a:ext cx="0" cy="103306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>
                <a:extLst>
                  <a:ext uri="{FF2B5EF4-FFF2-40B4-BE49-F238E27FC236}">
                    <a16:creationId xmlns:a16="http://schemas.microsoft.com/office/drawing/2014/main" id="{64CA357D-969D-4790-CE23-09F9D1B2131B}"/>
                  </a:ext>
                </a:extLst>
              </p:cNvPr>
              <p:cNvCxnSpPr/>
              <p:nvPr/>
            </p:nvCxnSpPr>
            <p:spPr>
              <a:xfrm flipV="1">
                <a:off x="2204564" y="4496381"/>
                <a:ext cx="0" cy="103306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>
                <a:extLst>
                  <a:ext uri="{FF2B5EF4-FFF2-40B4-BE49-F238E27FC236}">
                    <a16:creationId xmlns:a16="http://schemas.microsoft.com/office/drawing/2014/main" id="{2CA6E21B-BB3E-72E8-2F2C-2EACD64AFBE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04564" y="3472628"/>
                <a:ext cx="1229671" cy="931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>
                <a:extLst>
                  <a:ext uri="{FF2B5EF4-FFF2-40B4-BE49-F238E27FC236}">
                    <a16:creationId xmlns:a16="http://schemas.microsoft.com/office/drawing/2014/main" id="{4D0FA077-E181-0064-3AA7-65DF30C3739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04563" y="5515479"/>
                <a:ext cx="4384701" cy="13965"/>
              </a:xfrm>
              <a:prstGeom prst="line">
                <a:avLst/>
              </a:prstGeom>
              <a:ln w="25400">
                <a:solidFill>
                  <a:schemeClr val="tx1"/>
                </a:solidFill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6" name="TextBox 85">
                <a:extLst>
                  <a:ext uri="{FF2B5EF4-FFF2-40B4-BE49-F238E27FC236}">
                    <a16:creationId xmlns:a16="http://schemas.microsoft.com/office/drawing/2014/main" id="{4B9D155F-7F38-5557-214A-CA8E2B7521DF}"/>
                  </a:ext>
                </a:extLst>
              </p:cNvPr>
              <p:cNvSpPr txBox="1"/>
              <p:nvPr/>
            </p:nvSpPr>
            <p:spPr>
              <a:xfrm>
                <a:off x="28293" y="4174062"/>
                <a:ext cx="1890409" cy="3685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Rhizaria</a:t>
                </a:r>
                <a:endPara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6E2648EC-F8DA-8C2C-D6A9-F536B67C5BC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434235" y="2980525"/>
                <a:ext cx="0" cy="622996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8ED2F171-1E2E-0E56-E305-8151DA56C81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434234" y="3581974"/>
                <a:ext cx="0" cy="1325968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3E2C998E-D3D3-8ECB-F34F-42AEE2BC93B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34235" y="2990848"/>
                <a:ext cx="1165686" cy="6381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>
                <a:extLst>
                  <a:ext uri="{FF2B5EF4-FFF2-40B4-BE49-F238E27FC236}">
                    <a16:creationId xmlns:a16="http://schemas.microsoft.com/office/drawing/2014/main" id="{12AF7B00-9473-1BC8-E0DD-AF9A6F14174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34235" y="4118889"/>
                <a:ext cx="1165686" cy="6381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1" name="TextBox 90">
                <a:extLst>
                  <a:ext uri="{FF2B5EF4-FFF2-40B4-BE49-F238E27FC236}">
                    <a16:creationId xmlns:a16="http://schemas.microsoft.com/office/drawing/2014/main" id="{2F5C1328-81B0-58C3-D333-7879CA38E567}"/>
                  </a:ext>
                </a:extLst>
              </p:cNvPr>
              <p:cNvSpPr txBox="1"/>
              <p:nvPr/>
            </p:nvSpPr>
            <p:spPr>
              <a:xfrm>
                <a:off x="4608616" y="2795859"/>
                <a:ext cx="1890409" cy="42125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Granofilosa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2FAF4E68-CE2E-011C-B501-5EFFC92EE093}"/>
                  </a:ext>
                </a:extLst>
              </p:cNvPr>
              <p:cNvSpPr txBox="1"/>
              <p:nvPr/>
            </p:nvSpPr>
            <p:spPr>
              <a:xfrm>
                <a:off x="4608616" y="3937109"/>
                <a:ext cx="1890409" cy="42125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Chlorarachnea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93" name="Arc 92">
                <a:extLst>
                  <a:ext uri="{FF2B5EF4-FFF2-40B4-BE49-F238E27FC236}">
                    <a16:creationId xmlns:a16="http://schemas.microsoft.com/office/drawing/2014/main" id="{96C942B3-7BFB-D178-20ED-3AB9C682B28E}"/>
                  </a:ext>
                </a:extLst>
              </p:cNvPr>
              <p:cNvSpPr/>
              <p:nvPr/>
            </p:nvSpPr>
            <p:spPr>
              <a:xfrm>
                <a:off x="2669439" y="2649938"/>
                <a:ext cx="1492725" cy="4023951"/>
              </a:xfrm>
              <a:prstGeom prst="arc">
                <a:avLst>
                  <a:gd name="adj1" fmla="val 16200000"/>
                  <a:gd name="adj2" fmla="val 19194476"/>
                </a:avLst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94" name="TextBox 93">
                <a:extLst>
                  <a:ext uri="{FF2B5EF4-FFF2-40B4-BE49-F238E27FC236}">
                    <a16:creationId xmlns:a16="http://schemas.microsoft.com/office/drawing/2014/main" id="{17F1194C-3BCC-4198-6F2F-4AD981F3EC31}"/>
                  </a:ext>
                </a:extLst>
              </p:cNvPr>
              <p:cNvSpPr txBox="1"/>
              <p:nvPr/>
            </p:nvSpPr>
            <p:spPr>
              <a:xfrm>
                <a:off x="1878332" y="2338023"/>
                <a:ext cx="1890409" cy="579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Chlorophyta Endosymbiosis</a:t>
                </a:r>
              </a:p>
            </p:txBody>
          </p:sp>
        </p:grpSp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8854DEF3-B18B-7EA7-E390-F21262B6FA4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822361" y="3094055"/>
              <a:ext cx="521414" cy="1111699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7F848F9E-F794-C556-2882-71E44E8BD72A}"/>
                </a:ext>
              </a:extLst>
            </p:cNvPr>
            <p:cNvSpPr txBox="1"/>
            <p:nvPr/>
          </p:nvSpPr>
          <p:spPr>
            <a:xfrm>
              <a:off x="7764252" y="4186154"/>
              <a:ext cx="1159045" cy="338554"/>
            </a:xfrm>
            <a:prstGeom prst="rect">
              <a:avLst/>
            </a:prstGeom>
            <a:noFill/>
            <a:ln w="25400">
              <a:solidFill>
                <a:schemeClr val="accent1">
                  <a:shade val="95000"/>
                  <a:satMod val="10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rPr>
                <a:t>TORC1 and TORC2 Lost</a:t>
              </a:r>
            </a:p>
          </p:txBody>
        </p:sp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7FC453A5-ABB0-0565-CCF0-CAF65E17C4E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147122" y="3649904"/>
              <a:ext cx="521414" cy="1111699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DD558624-559B-D568-37A2-DD1303E0A380}"/>
                </a:ext>
              </a:extLst>
            </p:cNvPr>
            <p:cNvSpPr txBox="1"/>
            <p:nvPr/>
          </p:nvSpPr>
          <p:spPr>
            <a:xfrm>
              <a:off x="6309949" y="4767744"/>
              <a:ext cx="698229" cy="215444"/>
            </a:xfrm>
            <a:prstGeom prst="rect">
              <a:avLst/>
            </a:prstGeom>
            <a:noFill/>
            <a:ln w="25400">
              <a:solidFill>
                <a:schemeClr val="accent1">
                  <a:shade val="95000"/>
                  <a:satMod val="10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rPr>
                <a:t>TORC1 Lost</a:t>
              </a:r>
            </a:p>
          </p:txBody>
        </p:sp>
        <p:cxnSp>
          <p:nvCxnSpPr>
            <p:cNvPr id="78" name="Straight Arrow Connector 77">
              <a:extLst>
                <a:ext uri="{FF2B5EF4-FFF2-40B4-BE49-F238E27FC236}">
                  <a16:creationId xmlns:a16="http://schemas.microsoft.com/office/drawing/2014/main" id="{9D01E8FD-2759-F394-FDF8-731E71924983}"/>
                </a:ext>
              </a:extLst>
            </p:cNvPr>
            <p:cNvCxnSpPr/>
            <p:nvPr/>
          </p:nvCxnSpPr>
          <p:spPr>
            <a:xfrm flipH="1">
              <a:off x="6980153" y="247944"/>
              <a:ext cx="1647316" cy="118096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01317F-76E0-59A7-6088-5CF1B859ED6E}"/>
                </a:ext>
              </a:extLst>
            </p:cNvPr>
            <p:cNvSpPr txBox="1"/>
            <p:nvPr/>
          </p:nvSpPr>
          <p:spPr>
            <a:xfrm>
              <a:off x="8613510" y="119819"/>
              <a:ext cx="750402" cy="215444"/>
            </a:xfrm>
            <a:prstGeom prst="rect">
              <a:avLst/>
            </a:prstGeom>
            <a:noFill/>
            <a:ln w="25400">
              <a:solidFill>
                <a:schemeClr val="accent1">
                  <a:shade val="95000"/>
                  <a:satMod val="10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rPr>
                <a:t>TORC2 Lost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61056FB8-04B8-D230-33D5-4B8D81147C02}"/>
                </a:ext>
              </a:extLst>
            </p:cNvPr>
            <p:cNvSpPr txBox="1"/>
            <p:nvPr/>
          </p:nvSpPr>
          <p:spPr>
            <a:xfrm>
              <a:off x="5890813" y="5588752"/>
              <a:ext cx="992725" cy="246221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Endomyxa</a:t>
              </a:r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, etc.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B338058B-0A2C-DA57-CE6C-ADFA57D28ECC}"/>
              </a:ext>
            </a:extLst>
          </p:cNvPr>
          <p:cNvSpPr txBox="1"/>
          <p:nvPr/>
        </p:nvSpPr>
        <p:spPr>
          <a:xfrm>
            <a:off x="5582405" y="5607186"/>
            <a:ext cx="992725" cy="24622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Imbracatea</a:t>
            </a: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7FFDDC1-5459-77E5-5F78-E76FC731F0E8}"/>
              </a:ext>
            </a:extLst>
          </p:cNvPr>
          <p:cNvCxnSpPr>
            <a:cxnSpLocks/>
            <a:endCxn id="3" idx="1"/>
          </p:cNvCxnSpPr>
          <p:nvPr/>
        </p:nvCxnSpPr>
        <p:spPr>
          <a:xfrm>
            <a:off x="4918305" y="5730297"/>
            <a:ext cx="6641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Arc 12">
            <a:extLst>
              <a:ext uri="{FF2B5EF4-FFF2-40B4-BE49-F238E27FC236}">
                <a16:creationId xmlns:a16="http://schemas.microsoft.com/office/drawing/2014/main" id="{EE4F590A-4E8C-946B-91D2-E5CC1896217B}"/>
              </a:ext>
            </a:extLst>
          </p:cNvPr>
          <p:cNvSpPr/>
          <p:nvPr/>
        </p:nvSpPr>
        <p:spPr>
          <a:xfrm>
            <a:off x="2773895" y="5016515"/>
            <a:ext cx="2426956" cy="1420382"/>
          </a:xfrm>
          <a:prstGeom prst="arc">
            <a:avLst>
              <a:gd name="adj1" fmla="val 16441010"/>
              <a:gd name="adj2" fmla="val 0"/>
            </a:avLst>
          </a:prstGeom>
          <a:ln>
            <a:solidFill>
              <a:schemeClr val="accent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678FB83-ECCD-1363-2D74-B893026C0EF5}"/>
              </a:ext>
            </a:extLst>
          </p:cNvPr>
          <p:cNvSpPr txBox="1"/>
          <p:nvPr/>
        </p:nvSpPr>
        <p:spPr>
          <a:xfrm>
            <a:off x="3232206" y="4785682"/>
            <a:ext cx="9927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Alpha-Cyanobacteria</a:t>
            </a:r>
          </a:p>
          <a:p>
            <a:pPr algn="ctr"/>
            <a:r>
              <a:rPr lang="en-US" sz="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Endosymbiosis</a:t>
            </a:r>
          </a:p>
        </p:txBody>
      </p:sp>
    </p:spTree>
    <p:extLst>
      <p:ext uri="{BB962C8B-B14F-4D97-AF65-F5344CB8AC3E}">
        <p14:creationId xmlns:p14="http://schemas.microsoft.com/office/powerpoint/2010/main" val="30288584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8BB3875-A000-ED76-AB70-443E16E435BE}"/>
              </a:ext>
            </a:extLst>
          </p:cNvPr>
          <p:cNvCxnSpPr>
            <a:cxnSpLocks/>
            <a:stCxn id="57" idx="3"/>
          </p:cNvCxnSpPr>
          <p:nvPr/>
        </p:nvCxnSpPr>
        <p:spPr>
          <a:xfrm>
            <a:off x="1251603" y="2854882"/>
            <a:ext cx="137991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ADAD776-7A0A-655F-E895-736C36DC8894}"/>
              </a:ext>
            </a:extLst>
          </p:cNvPr>
          <p:cNvCxnSpPr/>
          <p:nvPr/>
        </p:nvCxnSpPr>
        <p:spPr>
          <a:xfrm flipV="1">
            <a:off x="2631517" y="1158705"/>
            <a:ext cx="0" cy="169617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15C1C70-0841-0595-72E1-509DD4F3D7EA}"/>
              </a:ext>
            </a:extLst>
          </p:cNvPr>
          <p:cNvCxnSpPr>
            <a:cxnSpLocks/>
          </p:cNvCxnSpPr>
          <p:nvPr/>
        </p:nvCxnSpPr>
        <p:spPr>
          <a:xfrm>
            <a:off x="2631517" y="1158705"/>
            <a:ext cx="451615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898DE8D-78CC-3921-F207-CF6FEE2F2A57}"/>
              </a:ext>
            </a:extLst>
          </p:cNvPr>
          <p:cNvCxnSpPr>
            <a:cxnSpLocks/>
          </p:cNvCxnSpPr>
          <p:nvPr/>
        </p:nvCxnSpPr>
        <p:spPr>
          <a:xfrm>
            <a:off x="2631517" y="2854882"/>
            <a:ext cx="351799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3C4ED7F-6D9D-30C9-CBF7-07357258594E}"/>
              </a:ext>
            </a:extLst>
          </p:cNvPr>
          <p:cNvCxnSpPr>
            <a:cxnSpLocks/>
          </p:cNvCxnSpPr>
          <p:nvPr/>
        </p:nvCxnSpPr>
        <p:spPr>
          <a:xfrm flipH="1">
            <a:off x="2575676" y="2854882"/>
            <a:ext cx="55841" cy="32038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56BD949-71F3-D5CB-A459-6C828839100A}"/>
              </a:ext>
            </a:extLst>
          </p:cNvPr>
          <p:cNvCxnSpPr/>
          <p:nvPr/>
        </p:nvCxnSpPr>
        <p:spPr>
          <a:xfrm>
            <a:off x="2582657" y="6051793"/>
            <a:ext cx="223364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CDCCBF3-CC00-AEE5-D344-0E88E86E53E1}"/>
              </a:ext>
            </a:extLst>
          </p:cNvPr>
          <p:cNvCxnSpPr/>
          <p:nvPr/>
        </p:nvCxnSpPr>
        <p:spPr>
          <a:xfrm flipV="1">
            <a:off x="4816306" y="5451500"/>
            <a:ext cx="0" cy="60029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C5F3A66-425A-A76C-28ED-3BA129ED9428}"/>
              </a:ext>
            </a:extLst>
          </p:cNvPr>
          <p:cNvCxnSpPr/>
          <p:nvPr/>
        </p:nvCxnSpPr>
        <p:spPr>
          <a:xfrm flipV="1">
            <a:off x="4816306" y="6051793"/>
            <a:ext cx="0" cy="60029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B186F01-E38E-DA96-1107-199D4073E69A}"/>
              </a:ext>
            </a:extLst>
          </p:cNvPr>
          <p:cNvCxnSpPr/>
          <p:nvPr/>
        </p:nvCxnSpPr>
        <p:spPr>
          <a:xfrm>
            <a:off x="4816306" y="5451500"/>
            <a:ext cx="87251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900C064A-8021-34C9-1D9E-0935721FD8F5}"/>
              </a:ext>
            </a:extLst>
          </p:cNvPr>
          <p:cNvCxnSpPr/>
          <p:nvPr/>
        </p:nvCxnSpPr>
        <p:spPr>
          <a:xfrm>
            <a:off x="4816306" y="6051793"/>
            <a:ext cx="87251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D700E05D-051A-074C-2CC1-9F41EECC1950}"/>
              </a:ext>
            </a:extLst>
          </p:cNvPr>
          <p:cNvCxnSpPr>
            <a:cxnSpLocks/>
          </p:cNvCxnSpPr>
          <p:nvPr/>
        </p:nvCxnSpPr>
        <p:spPr>
          <a:xfrm>
            <a:off x="4816306" y="6652086"/>
            <a:ext cx="87251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D2559024-F5EA-A3DB-16AD-D5BB4D1C22EF}"/>
              </a:ext>
            </a:extLst>
          </p:cNvPr>
          <p:cNvCxnSpPr>
            <a:cxnSpLocks/>
          </p:cNvCxnSpPr>
          <p:nvPr/>
        </p:nvCxnSpPr>
        <p:spPr>
          <a:xfrm>
            <a:off x="2575676" y="4427155"/>
            <a:ext cx="496172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4AD05F2D-1975-53E5-6BA9-4C046514B9A7}"/>
              </a:ext>
            </a:extLst>
          </p:cNvPr>
          <p:cNvCxnSpPr/>
          <p:nvPr/>
        </p:nvCxnSpPr>
        <p:spPr>
          <a:xfrm flipV="1">
            <a:off x="7538564" y="4062442"/>
            <a:ext cx="0" cy="36471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364A722C-CABF-7F29-9FC7-D045261F93FD}"/>
              </a:ext>
            </a:extLst>
          </p:cNvPr>
          <p:cNvCxnSpPr/>
          <p:nvPr/>
        </p:nvCxnSpPr>
        <p:spPr>
          <a:xfrm flipV="1">
            <a:off x="7537400" y="4427155"/>
            <a:ext cx="0" cy="36471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1E52EF15-5FED-197F-95AF-459756799C47}"/>
              </a:ext>
            </a:extLst>
          </p:cNvPr>
          <p:cNvCxnSpPr/>
          <p:nvPr/>
        </p:nvCxnSpPr>
        <p:spPr>
          <a:xfrm>
            <a:off x="7537400" y="4062442"/>
            <a:ext cx="69918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59539EF1-B0B9-1A13-C9D7-A2F7702033D2}"/>
              </a:ext>
            </a:extLst>
          </p:cNvPr>
          <p:cNvCxnSpPr/>
          <p:nvPr/>
        </p:nvCxnSpPr>
        <p:spPr>
          <a:xfrm>
            <a:off x="7537400" y="4427155"/>
            <a:ext cx="69918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2FBB44FA-9AE6-D1DD-8DE9-9FBCCFF1EA01}"/>
              </a:ext>
            </a:extLst>
          </p:cNvPr>
          <p:cNvCxnSpPr/>
          <p:nvPr/>
        </p:nvCxnSpPr>
        <p:spPr>
          <a:xfrm>
            <a:off x="7537400" y="4791868"/>
            <a:ext cx="69918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9C5DE052-4EF9-A1DA-B39E-38AC54C0D869}"/>
              </a:ext>
            </a:extLst>
          </p:cNvPr>
          <p:cNvCxnSpPr/>
          <p:nvPr/>
        </p:nvCxnSpPr>
        <p:spPr>
          <a:xfrm flipV="1">
            <a:off x="6149514" y="2436073"/>
            <a:ext cx="0" cy="41880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9416008C-7224-0801-B52E-33FC1A28E410}"/>
              </a:ext>
            </a:extLst>
          </p:cNvPr>
          <p:cNvCxnSpPr/>
          <p:nvPr/>
        </p:nvCxnSpPr>
        <p:spPr>
          <a:xfrm flipV="1">
            <a:off x="6149514" y="2854882"/>
            <a:ext cx="0" cy="41880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323CD6C1-77BC-3BB0-51C4-A99D6E696D10}"/>
              </a:ext>
            </a:extLst>
          </p:cNvPr>
          <p:cNvCxnSpPr/>
          <p:nvPr/>
        </p:nvCxnSpPr>
        <p:spPr>
          <a:xfrm>
            <a:off x="6149514" y="2436073"/>
            <a:ext cx="92836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1DEEC179-16D1-45B7-20BF-4D118CF03AA7}"/>
              </a:ext>
            </a:extLst>
          </p:cNvPr>
          <p:cNvCxnSpPr/>
          <p:nvPr/>
        </p:nvCxnSpPr>
        <p:spPr>
          <a:xfrm>
            <a:off x="6149514" y="3273691"/>
            <a:ext cx="92836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F5B72B97-2E22-95F6-0A8C-404554E17C3C}"/>
              </a:ext>
            </a:extLst>
          </p:cNvPr>
          <p:cNvSpPr txBox="1"/>
          <p:nvPr/>
        </p:nvSpPr>
        <p:spPr>
          <a:xfrm>
            <a:off x="242069" y="2731771"/>
            <a:ext cx="1009534" cy="24622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LECA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EF551573-8502-67FF-D5BD-165DC12E8AF8}"/>
              </a:ext>
            </a:extLst>
          </p:cNvPr>
          <p:cNvSpPr txBox="1"/>
          <p:nvPr/>
        </p:nvSpPr>
        <p:spPr>
          <a:xfrm>
            <a:off x="0" y="22480"/>
            <a:ext cx="2422113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Example Tree of TORC presence Parasites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C7DE59E-382B-C243-B8BF-9EA90C83C719}"/>
              </a:ext>
            </a:extLst>
          </p:cNvPr>
          <p:cNvSpPr txBox="1"/>
          <p:nvPr/>
        </p:nvSpPr>
        <p:spPr>
          <a:xfrm>
            <a:off x="7087762" y="2309025"/>
            <a:ext cx="1626375" cy="24622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 err="1"/>
              <a:t>Discoba</a:t>
            </a:r>
            <a:endParaRPr lang="en-US" sz="1000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7BDBF815-2B35-52DE-CFAF-4A182EB175BC}"/>
              </a:ext>
            </a:extLst>
          </p:cNvPr>
          <p:cNvSpPr txBox="1"/>
          <p:nvPr/>
        </p:nvSpPr>
        <p:spPr>
          <a:xfrm>
            <a:off x="7080782" y="3149189"/>
            <a:ext cx="1626375" cy="24622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 err="1"/>
              <a:t>Metamonada</a:t>
            </a:r>
            <a:endParaRPr lang="en-US" sz="1000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A989594-1536-2FEE-3DEF-706367F28654}"/>
              </a:ext>
            </a:extLst>
          </p:cNvPr>
          <p:cNvSpPr txBox="1"/>
          <p:nvPr/>
        </p:nvSpPr>
        <p:spPr>
          <a:xfrm>
            <a:off x="8236580" y="3875466"/>
            <a:ext cx="1626375" cy="24622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 err="1"/>
              <a:t>Rhizaria</a:t>
            </a:r>
            <a:endParaRPr lang="en-US" sz="1000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F8D11EE8-8ED8-7970-D20F-4D9D3319C4AD}"/>
              </a:ext>
            </a:extLst>
          </p:cNvPr>
          <p:cNvSpPr txBox="1"/>
          <p:nvPr/>
        </p:nvSpPr>
        <p:spPr>
          <a:xfrm>
            <a:off x="8236579" y="4251822"/>
            <a:ext cx="1626375" cy="24622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 err="1"/>
              <a:t>Alveolata</a:t>
            </a:r>
            <a:endParaRPr lang="en-US" sz="1000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3870D3CA-FDCB-D378-2A96-93A92218A7F1}"/>
              </a:ext>
            </a:extLst>
          </p:cNvPr>
          <p:cNvSpPr txBox="1"/>
          <p:nvPr/>
        </p:nvSpPr>
        <p:spPr>
          <a:xfrm>
            <a:off x="8236578" y="4626678"/>
            <a:ext cx="1626375" cy="24622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 err="1"/>
              <a:t>Stramenopila</a:t>
            </a:r>
            <a:endParaRPr lang="en-US" sz="1000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8F27E46-8F24-760D-B4B6-6719BD03197E}"/>
              </a:ext>
            </a:extLst>
          </p:cNvPr>
          <p:cNvSpPr txBox="1"/>
          <p:nvPr/>
        </p:nvSpPr>
        <p:spPr>
          <a:xfrm>
            <a:off x="5702783" y="5324176"/>
            <a:ext cx="1626375" cy="24622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Rhodophyta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83572BA-7151-911F-81F0-47AE9C7F449E}"/>
              </a:ext>
            </a:extLst>
          </p:cNvPr>
          <p:cNvSpPr txBox="1"/>
          <p:nvPr/>
        </p:nvSpPr>
        <p:spPr>
          <a:xfrm>
            <a:off x="5703339" y="5927342"/>
            <a:ext cx="1626375" cy="24622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Chlorophyta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86BD742D-1F9D-375D-67A1-F4AF7F0165D3}"/>
              </a:ext>
            </a:extLst>
          </p:cNvPr>
          <p:cNvSpPr txBox="1"/>
          <p:nvPr/>
        </p:nvSpPr>
        <p:spPr>
          <a:xfrm>
            <a:off x="5702783" y="6530508"/>
            <a:ext cx="1626375" cy="24622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 err="1"/>
              <a:t>Streptophyta</a:t>
            </a:r>
            <a:endParaRPr lang="en-US" sz="1000" dirty="0"/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80287475-9DC4-4F24-AE08-8B5A2B151FC1}"/>
              </a:ext>
            </a:extLst>
          </p:cNvPr>
          <p:cNvCxnSpPr>
            <a:cxnSpLocks/>
            <a:stCxn id="77" idx="3"/>
          </p:cNvCxnSpPr>
          <p:nvPr/>
        </p:nvCxnSpPr>
        <p:spPr>
          <a:xfrm>
            <a:off x="6284464" y="3911253"/>
            <a:ext cx="1770923" cy="507018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04632A95-847E-B8D5-4923-C7ECD648707A}"/>
              </a:ext>
            </a:extLst>
          </p:cNvPr>
          <p:cNvSpPr txBox="1"/>
          <p:nvPr/>
        </p:nvSpPr>
        <p:spPr>
          <a:xfrm>
            <a:off x="4456828" y="3711198"/>
            <a:ext cx="1827636" cy="400110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Gain </a:t>
            </a:r>
            <a:r>
              <a:rPr lang="en-US" sz="1000" i="1" u="sng" dirty="0"/>
              <a:t>and</a:t>
            </a:r>
            <a:r>
              <a:rPr lang="en-US" sz="1000" i="1" dirty="0"/>
              <a:t> Loss of Photosynthesis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BEB0B6A-6FBE-2129-1024-ECB108E746CA}"/>
              </a:ext>
            </a:extLst>
          </p:cNvPr>
          <p:cNvCxnSpPr/>
          <p:nvPr/>
        </p:nvCxnSpPr>
        <p:spPr>
          <a:xfrm flipV="1">
            <a:off x="7147676" y="732916"/>
            <a:ext cx="0" cy="42578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47885A8-269A-6C96-C51F-9DA21C5BEF7C}"/>
              </a:ext>
            </a:extLst>
          </p:cNvPr>
          <p:cNvCxnSpPr/>
          <p:nvPr/>
        </p:nvCxnSpPr>
        <p:spPr>
          <a:xfrm flipV="1">
            <a:off x="7147676" y="1158705"/>
            <a:ext cx="0" cy="42578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18F4274-8E17-A47C-674D-3B6CDE02E240}"/>
              </a:ext>
            </a:extLst>
          </p:cNvPr>
          <p:cNvCxnSpPr/>
          <p:nvPr/>
        </p:nvCxnSpPr>
        <p:spPr>
          <a:xfrm>
            <a:off x="7147676" y="732916"/>
            <a:ext cx="108890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3385AC1-51E2-72D3-ACBD-A96783501AC7}"/>
              </a:ext>
            </a:extLst>
          </p:cNvPr>
          <p:cNvCxnSpPr/>
          <p:nvPr/>
        </p:nvCxnSpPr>
        <p:spPr>
          <a:xfrm>
            <a:off x="7147676" y="1584494"/>
            <a:ext cx="108890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B2727F1A-357E-ABE0-187C-E647C2512979}"/>
              </a:ext>
            </a:extLst>
          </p:cNvPr>
          <p:cNvSpPr txBox="1"/>
          <p:nvPr/>
        </p:nvSpPr>
        <p:spPr>
          <a:xfrm>
            <a:off x="8236577" y="613743"/>
            <a:ext cx="1626375" cy="24622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 err="1"/>
              <a:t>Opisthokonta</a:t>
            </a:r>
            <a:endParaRPr lang="en-US" sz="10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70979EE-0DF8-0C6A-1E40-E8686D7A7B65}"/>
              </a:ext>
            </a:extLst>
          </p:cNvPr>
          <p:cNvSpPr txBox="1"/>
          <p:nvPr/>
        </p:nvSpPr>
        <p:spPr>
          <a:xfrm>
            <a:off x="8236577" y="1472947"/>
            <a:ext cx="1626375" cy="24622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 err="1"/>
              <a:t>Ameobozoa</a:t>
            </a:r>
            <a:endParaRPr lang="en-US" sz="1000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7C77AB4-E7D2-1462-F063-AF3A308EF4BF}"/>
              </a:ext>
            </a:extLst>
          </p:cNvPr>
          <p:cNvCxnSpPr>
            <a:cxnSpLocks/>
          </p:cNvCxnSpPr>
          <p:nvPr/>
        </p:nvCxnSpPr>
        <p:spPr>
          <a:xfrm flipH="1">
            <a:off x="9862951" y="4375808"/>
            <a:ext cx="1056777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E2F0997D-B692-92B3-577B-D6C5376F752C}"/>
              </a:ext>
            </a:extLst>
          </p:cNvPr>
          <p:cNvSpPr txBox="1"/>
          <p:nvPr/>
        </p:nvSpPr>
        <p:spPr>
          <a:xfrm>
            <a:off x="10919728" y="4060132"/>
            <a:ext cx="998769" cy="707886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Parasites Missing TORC1 &amp; TORC2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6247C17-773C-6020-EB56-3625A0EA20D3}"/>
              </a:ext>
            </a:extLst>
          </p:cNvPr>
          <p:cNvSpPr txBox="1"/>
          <p:nvPr/>
        </p:nvSpPr>
        <p:spPr>
          <a:xfrm>
            <a:off x="9220199" y="2316786"/>
            <a:ext cx="2771120" cy="246221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Parasites Not Missing TORC1 &amp; TORC2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E762A34-A44D-8E2F-BFB1-00077B2E5896}"/>
              </a:ext>
            </a:extLst>
          </p:cNvPr>
          <p:cNvCxnSpPr>
            <a:stCxn id="24" idx="1"/>
            <a:endCxn id="61" idx="3"/>
          </p:cNvCxnSpPr>
          <p:nvPr/>
        </p:nvCxnSpPr>
        <p:spPr>
          <a:xfrm flipH="1" flipV="1">
            <a:off x="8714137" y="2432136"/>
            <a:ext cx="506062" cy="776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39126AA9-95E2-C0E2-6A27-3A0D560101E0}"/>
              </a:ext>
            </a:extLst>
          </p:cNvPr>
          <p:cNvCxnSpPr>
            <a:cxnSpLocks/>
            <a:stCxn id="24" idx="1"/>
            <a:endCxn id="62" idx="3"/>
          </p:cNvCxnSpPr>
          <p:nvPr/>
        </p:nvCxnSpPr>
        <p:spPr>
          <a:xfrm flipH="1">
            <a:off x="8707157" y="2439897"/>
            <a:ext cx="513042" cy="83240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988F80AF-D914-0BDF-2F37-42FEB31FE9BB}"/>
              </a:ext>
            </a:extLst>
          </p:cNvPr>
          <p:cNvCxnSpPr>
            <a:stCxn id="24" idx="2"/>
            <a:endCxn id="65" idx="3"/>
          </p:cNvCxnSpPr>
          <p:nvPr/>
        </p:nvCxnSpPr>
        <p:spPr>
          <a:xfrm flipH="1">
            <a:off x="9862955" y="2563007"/>
            <a:ext cx="742804" cy="143557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240E689-8F45-9494-7CFC-53D30DC8B191}"/>
              </a:ext>
            </a:extLst>
          </p:cNvPr>
          <p:cNvCxnSpPr>
            <a:stCxn id="24" idx="2"/>
            <a:endCxn id="67" idx="3"/>
          </p:cNvCxnSpPr>
          <p:nvPr/>
        </p:nvCxnSpPr>
        <p:spPr>
          <a:xfrm flipH="1">
            <a:off x="9862953" y="2563007"/>
            <a:ext cx="742806" cy="218678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8845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D87CF20-FC2A-B3C4-8660-CDAAFE447BD3}"/>
              </a:ext>
            </a:extLst>
          </p:cNvPr>
          <p:cNvCxnSpPr>
            <a:cxnSpLocks/>
          </p:cNvCxnSpPr>
          <p:nvPr/>
        </p:nvCxnSpPr>
        <p:spPr>
          <a:xfrm>
            <a:off x="89578" y="4505691"/>
            <a:ext cx="2114986" cy="0"/>
          </a:xfrm>
          <a:prstGeom prst="line">
            <a:avLst/>
          </a:prstGeom>
          <a:ln w="254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CC7EA37-26E5-B968-5D2A-AE4A9A69B507}"/>
              </a:ext>
            </a:extLst>
          </p:cNvPr>
          <p:cNvCxnSpPr/>
          <p:nvPr/>
        </p:nvCxnSpPr>
        <p:spPr>
          <a:xfrm flipV="1">
            <a:off x="2204564" y="3472628"/>
            <a:ext cx="0" cy="1033063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49BA5C8-06F2-7810-F063-A4569D3EE9A7}"/>
              </a:ext>
            </a:extLst>
          </p:cNvPr>
          <p:cNvCxnSpPr/>
          <p:nvPr/>
        </p:nvCxnSpPr>
        <p:spPr>
          <a:xfrm flipV="1">
            <a:off x="2204564" y="4496381"/>
            <a:ext cx="0" cy="1033063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5C5BABF-5B58-13FC-ED4C-FD2B6C0B8E1E}"/>
              </a:ext>
            </a:extLst>
          </p:cNvPr>
          <p:cNvCxnSpPr>
            <a:cxnSpLocks/>
          </p:cNvCxnSpPr>
          <p:nvPr/>
        </p:nvCxnSpPr>
        <p:spPr>
          <a:xfrm>
            <a:off x="2204564" y="3472628"/>
            <a:ext cx="1229671" cy="931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BDC6338-B091-4883-6835-D406DACEDAFC}"/>
              </a:ext>
            </a:extLst>
          </p:cNvPr>
          <p:cNvCxnSpPr>
            <a:cxnSpLocks/>
          </p:cNvCxnSpPr>
          <p:nvPr/>
        </p:nvCxnSpPr>
        <p:spPr>
          <a:xfrm>
            <a:off x="2204563" y="5515479"/>
            <a:ext cx="2052165" cy="0"/>
          </a:xfrm>
          <a:prstGeom prst="line">
            <a:avLst/>
          </a:prstGeom>
          <a:ln w="2540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38620177-D035-96B6-B7DF-A1FDD584BC57}"/>
              </a:ext>
            </a:extLst>
          </p:cNvPr>
          <p:cNvCxnSpPr>
            <a:cxnSpLocks/>
          </p:cNvCxnSpPr>
          <p:nvPr/>
        </p:nvCxnSpPr>
        <p:spPr>
          <a:xfrm flipV="1">
            <a:off x="3434234" y="2799040"/>
            <a:ext cx="0" cy="68289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BBE19D1-47FB-A783-76BD-FA4264325245}"/>
              </a:ext>
            </a:extLst>
          </p:cNvPr>
          <p:cNvCxnSpPr>
            <a:cxnSpLocks/>
          </p:cNvCxnSpPr>
          <p:nvPr/>
        </p:nvCxnSpPr>
        <p:spPr>
          <a:xfrm flipV="1">
            <a:off x="3434234" y="3481938"/>
            <a:ext cx="0" cy="68289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CF99A4A-08FB-C3C0-7FD0-1BF156D2D8FE}"/>
              </a:ext>
            </a:extLst>
          </p:cNvPr>
          <p:cNvCxnSpPr>
            <a:cxnSpLocks/>
          </p:cNvCxnSpPr>
          <p:nvPr/>
        </p:nvCxnSpPr>
        <p:spPr>
          <a:xfrm>
            <a:off x="3434233" y="2801370"/>
            <a:ext cx="1229671" cy="931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BFF45793-B3DB-291D-C438-E1B720EC296E}"/>
              </a:ext>
            </a:extLst>
          </p:cNvPr>
          <p:cNvCxnSpPr>
            <a:cxnSpLocks/>
          </p:cNvCxnSpPr>
          <p:nvPr/>
        </p:nvCxnSpPr>
        <p:spPr>
          <a:xfrm>
            <a:off x="3434233" y="4147949"/>
            <a:ext cx="1229671" cy="9310"/>
          </a:xfrm>
          <a:prstGeom prst="line">
            <a:avLst/>
          </a:prstGeom>
          <a:ln w="2540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31D8D95F-A89C-2583-E2FB-34280AE3338B}"/>
              </a:ext>
            </a:extLst>
          </p:cNvPr>
          <p:cNvCxnSpPr>
            <a:cxnSpLocks/>
          </p:cNvCxnSpPr>
          <p:nvPr/>
        </p:nvCxnSpPr>
        <p:spPr>
          <a:xfrm flipV="1">
            <a:off x="4663904" y="2123127"/>
            <a:ext cx="0" cy="68289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564D6A3-7300-C027-3849-5770A47BD5ED}"/>
              </a:ext>
            </a:extLst>
          </p:cNvPr>
          <p:cNvCxnSpPr>
            <a:cxnSpLocks/>
          </p:cNvCxnSpPr>
          <p:nvPr/>
        </p:nvCxnSpPr>
        <p:spPr>
          <a:xfrm flipV="1">
            <a:off x="4663903" y="2806025"/>
            <a:ext cx="0" cy="68289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2648DB9C-922E-304F-93DC-5BA45E3B84E8}"/>
              </a:ext>
            </a:extLst>
          </p:cNvPr>
          <p:cNvCxnSpPr>
            <a:cxnSpLocks/>
          </p:cNvCxnSpPr>
          <p:nvPr/>
        </p:nvCxnSpPr>
        <p:spPr>
          <a:xfrm>
            <a:off x="4663903" y="2137689"/>
            <a:ext cx="1562393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3465B98E-C682-35B0-C6DF-6265DB3AD39B}"/>
              </a:ext>
            </a:extLst>
          </p:cNvPr>
          <p:cNvCxnSpPr>
            <a:cxnSpLocks/>
          </p:cNvCxnSpPr>
          <p:nvPr/>
        </p:nvCxnSpPr>
        <p:spPr>
          <a:xfrm>
            <a:off x="4663903" y="3481938"/>
            <a:ext cx="1648488" cy="0"/>
          </a:xfrm>
          <a:prstGeom prst="line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92212B82-18DC-D859-E874-03DE532B8EB5}"/>
              </a:ext>
            </a:extLst>
          </p:cNvPr>
          <p:cNvSpPr txBox="1"/>
          <p:nvPr/>
        </p:nvSpPr>
        <p:spPr>
          <a:xfrm>
            <a:off x="676517" y="4230969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Rhizaria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CB564AF-CA98-7C5D-FC49-90DFFD846AE6}"/>
              </a:ext>
            </a:extLst>
          </p:cNvPr>
          <p:cNvSpPr txBox="1"/>
          <p:nvPr/>
        </p:nvSpPr>
        <p:spPr>
          <a:xfrm>
            <a:off x="2194150" y="5254723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Retaria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550416A-7267-529F-275C-453EC5F6CDAC}"/>
              </a:ext>
            </a:extLst>
          </p:cNvPr>
          <p:cNvSpPr txBox="1"/>
          <p:nvPr/>
        </p:nvSpPr>
        <p:spPr>
          <a:xfrm>
            <a:off x="2158659" y="3207217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Cercozoa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95D589B-E53C-C2AF-260C-C8A677C888A3}"/>
              </a:ext>
            </a:extLst>
          </p:cNvPr>
          <p:cNvSpPr txBox="1"/>
          <p:nvPr/>
        </p:nvSpPr>
        <p:spPr>
          <a:xfrm>
            <a:off x="3416808" y="3890137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Endomyxa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etc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3A6E0EB-A1C7-BF15-7DF6-EFC32D29CD62}"/>
              </a:ext>
            </a:extLst>
          </p:cNvPr>
          <p:cNvSpPr txBox="1"/>
          <p:nvPr/>
        </p:nvSpPr>
        <p:spPr>
          <a:xfrm>
            <a:off x="3416807" y="2556879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Filosa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294DF18-9EA8-667F-65EB-9F984A13D883}"/>
              </a:ext>
            </a:extLst>
          </p:cNvPr>
          <p:cNvSpPr txBox="1"/>
          <p:nvPr/>
        </p:nvSpPr>
        <p:spPr>
          <a:xfrm>
            <a:off x="4637806" y="3211462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Monadofilosa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24B9639-05EE-07D7-DCC6-4074E14E090B}"/>
              </a:ext>
            </a:extLst>
          </p:cNvPr>
          <p:cNvSpPr txBox="1"/>
          <p:nvPr/>
        </p:nvSpPr>
        <p:spPr>
          <a:xfrm>
            <a:off x="4637805" y="1878204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Reticulofilosa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5678FED4-9853-636F-0254-EC8CA4968926}"/>
              </a:ext>
            </a:extLst>
          </p:cNvPr>
          <p:cNvCxnSpPr>
            <a:cxnSpLocks/>
          </p:cNvCxnSpPr>
          <p:nvPr/>
        </p:nvCxnSpPr>
        <p:spPr>
          <a:xfrm flipV="1">
            <a:off x="6226296" y="1514693"/>
            <a:ext cx="0" cy="62299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F83C5A82-F087-20D9-60F5-CBADDDC080DF}"/>
              </a:ext>
            </a:extLst>
          </p:cNvPr>
          <p:cNvCxnSpPr>
            <a:cxnSpLocks/>
          </p:cNvCxnSpPr>
          <p:nvPr/>
        </p:nvCxnSpPr>
        <p:spPr>
          <a:xfrm flipV="1">
            <a:off x="6226296" y="2116142"/>
            <a:ext cx="0" cy="54329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6BA35790-01BE-4902-B545-29804A0CBECD}"/>
              </a:ext>
            </a:extLst>
          </p:cNvPr>
          <p:cNvCxnSpPr>
            <a:cxnSpLocks/>
          </p:cNvCxnSpPr>
          <p:nvPr/>
        </p:nvCxnSpPr>
        <p:spPr>
          <a:xfrm>
            <a:off x="6226296" y="1525016"/>
            <a:ext cx="1165686" cy="638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F612FB5E-15EC-95DA-A676-F5E9B611E835}"/>
              </a:ext>
            </a:extLst>
          </p:cNvPr>
          <p:cNvCxnSpPr>
            <a:cxnSpLocks/>
          </p:cNvCxnSpPr>
          <p:nvPr/>
        </p:nvCxnSpPr>
        <p:spPr>
          <a:xfrm>
            <a:off x="6226296" y="2653057"/>
            <a:ext cx="1165686" cy="638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ED0B557B-B05F-3CD8-58FA-9EAA0D920A14}"/>
              </a:ext>
            </a:extLst>
          </p:cNvPr>
          <p:cNvSpPr txBox="1"/>
          <p:nvPr/>
        </p:nvSpPr>
        <p:spPr>
          <a:xfrm>
            <a:off x="7400677" y="1371127"/>
            <a:ext cx="1890409" cy="307777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Granofilosa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12B78AE7-07AA-2EF1-6D81-3F4979D127A5}"/>
              </a:ext>
            </a:extLst>
          </p:cNvPr>
          <p:cNvSpPr txBox="1"/>
          <p:nvPr/>
        </p:nvSpPr>
        <p:spPr>
          <a:xfrm>
            <a:off x="7400677" y="2489128"/>
            <a:ext cx="1890409" cy="307777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Chlorarachnea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4" name="Arc 63">
            <a:extLst>
              <a:ext uri="{FF2B5EF4-FFF2-40B4-BE49-F238E27FC236}">
                <a16:creationId xmlns:a16="http://schemas.microsoft.com/office/drawing/2014/main" id="{51287CB1-7AC5-6710-54F6-447146B8A543}"/>
              </a:ext>
            </a:extLst>
          </p:cNvPr>
          <p:cNvSpPr/>
          <p:nvPr/>
        </p:nvSpPr>
        <p:spPr>
          <a:xfrm>
            <a:off x="6472901" y="2659438"/>
            <a:ext cx="582843" cy="3321954"/>
          </a:xfrm>
          <a:prstGeom prst="arc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58542B60-7E7A-F6E7-BD61-57A2E7937BEF}"/>
              </a:ext>
            </a:extLst>
          </p:cNvPr>
          <p:cNvSpPr txBox="1"/>
          <p:nvPr/>
        </p:nvSpPr>
        <p:spPr>
          <a:xfrm>
            <a:off x="6110539" y="4320415"/>
            <a:ext cx="18904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Chlorophyta Endosymbiosis</a:t>
            </a:r>
          </a:p>
        </p:txBody>
      </p:sp>
    </p:spTree>
    <p:extLst>
      <p:ext uri="{BB962C8B-B14F-4D97-AF65-F5344CB8AC3E}">
        <p14:creationId xmlns:p14="http://schemas.microsoft.com/office/powerpoint/2010/main" val="6673018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Box 42">
            <a:extLst>
              <a:ext uri="{FF2B5EF4-FFF2-40B4-BE49-F238E27FC236}">
                <a16:creationId xmlns:a16="http://schemas.microsoft.com/office/drawing/2014/main" id="{F33E6272-013E-D004-B18A-1365FDC3C00F}"/>
              </a:ext>
            </a:extLst>
          </p:cNvPr>
          <p:cNvSpPr txBox="1"/>
          <p:nvPr/>
        </p:nvSpPr>
        <p:spPr>
          <a:xfrm>
            <a:off x="0" y="0"/>
            <a:ext cx="33101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Simplified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Excavata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Gain of Plastids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A8868DFE-ADCF-8440-502D-9AC099D6009E}"/>
              </a:ext>
            </a:extLst>
          </p:cNvPr>
          <p:cNvGrpSpPr/>
          <p:nvPr/>
        </p:nvGrpSpPr>
        <p:grpSpPr>
          <a:xfrm>
            <a:off x="1061785" y="1298917"/>
            <a:ext cx="7696808" cy="4260166"/>
            <a:chOff x="1655098" y="841789"/>
            <a:chExt cx="7696808" cy="4260166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0DDFDE8E-710B-3C7D-C20C-35A8659BD1D6}"/>
                </a:ext>
              </a:extLst>
            </p:cNvPr>
            <p:cNvGrpSpPr/>
            <p:nvPr/>
          </p:nvGrpSpPr>
          <p:grpSpPr>
            <a:xfrm>
              <a:off x="1655098" y="841789"/>
              <a:ext cx="7696808" cy="4260166"/>
              <a:chOff x="0" y="1672427"/>
              <a:chExt cx="7696808" cy="4260166"/>
            </a:xfrm>
          </p:grpSpPr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A2624A89-E223-BA37-CF7E-1485FD7210B9}"/>
                  </a:ext>
                </a:extLst>
              </p:cNvPr>
              <p:cNvGrpSpPr/>
              <p:nvPr/>
            </p:nvGrpSpPr>
            <p:grpSpPr>
              <a:xfrm>
                <a:off x="0" y="3313229"/>
                <a:ext cx="7475744" cy="2612920"/>
                <a:chOff x="89578" y="2980525"/>
                <a:chExt cx="7429204" cy="2548919"/>
              </a:xfrm>
            </p:grpSpPr>
            <p:cxnSp>
              <p:nvCxnSpPr>
                <p:cNvPr id="4" name="Straight Connector 3">
                  <a:extLst>
                    <a:ext uri="{FF2B5EF4-FFF2-40B4-BE49-F238E27FC236}">
                      <a16:creationId xmlns:a16="http://schemas.microsoft.com/office/drawing/2014/main" id="{81265609-3ECF-C3A0-95E1-98A9E7FD7F2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578" y="4505691"/>
                  <a:ext cx="2114986" cy="0"/>
                </a:xfrm>
                <a:prstGeom prst="line">
                  <a:avLst/>
                </a:prstGeom>
                <a:ln w="25400"/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5" name="Straight Connector 4">
                  <a:extLst>
                    <a:ext uri="{FF2B5EF4-FFF2-40B4-BE49-F238E27FC236}">
                      <a16:creationId xmlns:a16="http://schemas.microsoft.com/office/drawing/2014/main" id="{58D5C1D0-D96B-F2E1-8D4B-45B03E9F72E4}"/>
                    </a:ext>
                  </a:extLst>
                </p:cNvPr>
                <p:cNvCxnSpPr/>
                <p:nvPr/>
              </p:nvCxnSpPr>
              <p:spPr>
                <a:xfrm flipV="1">
                  <a:off x="2204564" y="3472628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" name="Straight Connector 5">
                  <a:extLst>
                    <a:ext uri="{FF2B5EF4-FFF2-40B4-BE49-F238E27FC236}">
                      <a16:creationId xmlns:a16="http://schemas.microsoft.com/office/drawing/2014/main" id="{33DC5726-256B-4B76-B107-2C71A645B46F}"/>
                    </a:ext>
                  </a:extLst>
                </p:cNvPr>
                <p:cNvCxnSpPr/>
                <p:nvPr/>
              </p:nvCxnSpPr>
              <p:spPr>
                <a:xfrm flipV="1">
                  <a:off x="2204564" y="4496381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" name="Straight Connector 6">
                  <a:extLst>
                    <a:ext uri="{FF2B5EF4-FFF2-40B4-BE49-F238E27FC236}">
                      <a16:creationId xmlns:a16="http://schemas.microsoft.com/office/drawing/2014/main" id="{E668B75C-5784-626A-4E87-FCCC799BF00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4" y="3472628"/>
                  <a:ext cx="1229671" cy="931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" name="Straight Connector 7">
                  <a:extLst>
                    <a:ext uri="{FF2B5EF4-FFF2-40B4-BE49-F238E27FC236}">
                      <a16:creationId xmlns:a16="http://schemas.microsoft.com/office/drawing/2014/main" id="{F3E14182-B82D-03BF-A72A-0B91DA6CCA4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3" y="5515479"/>
                  <a:ext cx="531421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Straight Connector 23">
                  <a:extLst>
                    <a:ext uri="{FF2B5EF4-FFF2-40B4-BE49-F238E27FC236}">
                      <a16:creationId xmlns:a16="http://schemas.microsoft.com/office/drawing/2014/main" id="{589CF38B-C30B-6039-451E-10864597B1A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2980525"/>
                  <a:ext cx="0" cy="6229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Straight Connector 24">
                  <a:extLst>
                    <a:ext uri="{FF2B5EF4-FFF2-40B4-BE49-F238E27FC236}">
                      <a16:creationId xmlns:a16="http://schemas.microsoft.com/office/drawing/2014/main" id="{E3AA4516-6F42-BC96-94E1-3D38597E326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3581974"/>
                  <a:ext cx="0" cy="5432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5BA9FA7F-E461-4CF3-6EA8-B8CA0EA3B1A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2990848"/>
                  <a:ext cx="1572665" cy="1375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32F5E5AE-0263-BD4B-AB65-743E5494F20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4118889"/>
                  <a:ext cx="1165686" cy="638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3A2595C7-4DB9-94BB-6EB6-0EEDDCCF5DB7}"/>
                  </a:ext>
                </a:extLst>
              </p:cNvPr>
              <p:cNvSpPr txBox="1"/>
              <p:nvPr/>
            </p:nvSpPr>
            <p:spPr>
              <a:xfrm>
                <a:off x="4538597" y="4374871"/>
                <a:ext cx="1464333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Eutetramitia</a:t>
                </a:r>
                <a:r>
                  <a: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etc.</a:t>
                </a: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1F2C3643-D348-555F-9465-56FC18BCCC69}"/>
                  </a:ext>
                </a:extLst>
              </p:cNvPr>
              <p:cNvSpPr txBox="1"/>
              <p:nvPr/>
            </p:nvSpPr>
            <p:spPr>
              <a:xfrm>
                <a:off x="6232475" y="2607443"/>
                <a:ext cx="1464333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Euglenophyceae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8" name="Arc 37">
                <a:extLst>
                  <a:ext uri="{FF2B5EF4-FFF2-40B4-BE49-F238E27FC236}">
                    <a16:creationId xmlns:a16="http://schemas.microsoft.com/office/drawing/2014/main" id="{977EDBC3-5ECE-9919-0F75-A271DE21B98D}"/>
                  </a:ext>
                </a:extLst>
              </p:cNvPr>
              <p:cNvSpPr/>
              <p:nvPr/>
            </p:nvSpPr>
            <p:spPr>
              <a:xfrm>
                <a:off x="4807378" y="1789500"/>
                <a:ext cx="787577" cy="1892500"/>
              </a:xfrm>
              <a:prstGeom prst="arc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5E1C5912-1D78-E0EE-B4D0-54DD5B2EE26E}"/>
                  </a:ext>
                </a:extLst>
              </p:cNvPr>
              <p:cNvSpPr txBox="1"/>
              <p:nvPr/>
            </p:nvSpPr>
            <p:spPr>
              <a:xfrm>
                <a:off x="3868786" y="1672427"/>
                <a:ext cx="1444888" cy="215444"/>
              </a:xfrm>
              <a:prstGeom prst="rect">
                <a:avLst/>
              </a:prstGeom>
              <a:noFill/>
              <a:ln w="2540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Chlorophyta Endosymbiosis</a:t>
                </a: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A1FC1472-D066-59EE-D036-238784669A33}"/>
                  </a:ext>
                </a:extLst>
              </p:cNvPr>
              <p:cNvSpPr txBox="1"/>
              <p:nvPr/>
            </p:nvSpPr>
            <p:spPr>
              <a:xfrm>
                <a:off x="2259097" y="3632548"/>
                <a:ext cx="787577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Discoba</a:t>
                </a:r>
                <a:endPara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BEF351A2-D0ED-E601-A053-B72AC7588B50}"/>
                  </a:ext>
                </a:extLst>
              </p:cNvPr>
              <p:cNvSpPr txBox="1"/>
              <p:nvPr/>
            </p:nvSpPr>
            <p:spPr>
              <a:xfrm>
                <a:off x="2353133" y="5717149"/>
                <a:ext cx="787577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Metamonada</a:t>
                </a:r>
                <a:endPara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79104459-0757-9FD5-8041-F50DE26242C5}"/>
                  </a:ext>
                </a:extLst>
              </p:cNvPr>
              <p:cNvSpPr txBox="1"/>
              <p:nvPr/>
            </p:nvSpPr>
            <p:spPr>
              <a:xfrm>
                <a:off x="283373" y="4557256"/>
                <a:ext cx="206976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Expected Heterotrophic Ancestor</a:t>
                </a:r>
              </a:p>
              <a:p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TORC1 &amp; TORC2 Present</a:t>
                </a:r>
              </a:p>
            </p:txBody>
          </p:sp>
        </p:grp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CCD6AFCF-8A2A-D531-4337-0F8800B3886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603224" y="1868630"/>
              <a:ext cx="0" cy="1230512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1E6A160F-6BD6-1329-AC9E-F198AA220E1E}"/>
                </a:ext>
              </a:extLst>
            </p:cNvPr>
            <p:cNvCxnSpPr>
              <a:cxnSpLocks/>
            </p:cNvCxnSpPr>
            <p:nvPr/>
          </p:nvCxnSpPr>
          <p:spPr>
            <a:xfrm>
              <a:off x="6603224" y="1881910"/>
              <a:ext cx="1284349" cy="773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22367B7-31A9-BC6E-EC24-7EA80DF9EA55}"/>
                </a:ext>
              </a:extLst>
            </p:cNvPr>
            <p:cNvCxnSpPr>
              <a:cxnSpLocks/>
            </p:cNvCxnSpPr>
            <p:nvPr/>
          </p:nvCxnSpPr>
          <p:spPr>
            <a:xfrm>
              <a:off x="6588102" y="3088310"/>
              <a:ext cx="1284349" cy="773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DFBB7B9B-A01B-E7E6-5E7B-102975E97F76}"/>
                </a:ext>
              </a:extLst>
            </p:cNvPr>
            <p:cNvSpPr txBox="1"/>
            <p:nvPr/>
          </p:nvSpPr>
          <p:spPr>
            <a:xfrm>
              <a:off x="7887572" y="2946074"/>
              <a:ext cx="1464333" cy="246221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Kinetoplastea</a:t>
              </a:r>
              <a:endParaRPr 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209470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73CB1DE-EF06-ACC7-4D09-CFC51B3E6043}"/>
              </a:ext>
            </a:extLst>
          </p:cNvPr>
          <p:cNvSpPr/>
          <p:nvPr/>
        </p:nvSpPr>
        <p:spPr>
          <a:xfrm>
            <a:off x="1256428" y="1095884"/>
            <a:ext cx="2198748" cy="53049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BDF8171-AB72-05E7-2940-C09CD29DAF43}"/>
              </a:ext>
            </a:extLst>
          </p:cNvPr>
          <p:cNvSpPr/>
          <p:nvPr/>
        </p:nvSpPr>
        <p:spPr>
          <a:xfrm>
            <a:off x="3607576" y="1095884"/>
            <a:ext cx="1829963" cy="53049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207087A-CD99-12F2-BB6D-6E7B87298412}"/>
              </a:ext>
            </a:extLst>
          </p:cNvPr>
          <p:cNvSpPr/>
          <p:nvPr/>
        </p:nvSpPr>
        <p:spPr>
          <a:xfrm>
            <a:off x="5565509" y="1095883"/>
            <a:ext cx="1065635" cy="53049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RasGEF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158C175-5748-1F70-2847-31F107D67157}"/>
              </a:ext>
            </a:extLst>
          </p:cNvPr>
          <p:cNvSpPr/>
          <p:nvPr/>
        </p:nvSpPr>
        <p:spPr>
          <a:xfrm>
            <a:off x="6981319" y="1095883"/>
            <a:ext cx="1513527" cy="53049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Domain5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E7EF4F2-1A32-43AA-54AD-C73802046323}"/>
              </a:ext>
            </a:extLst>
          </p:cNvPr>
          <p:cNvSpPr/>
          <p:nvPr/>
        </p:nvSpPr>
        <p:spPr>
          <a:xfrm>
            <a:off x="8710068" y="1095883"/>
            <a:ext cx="1983526" cy="5304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 Phosphorylation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95EB210-ABC4-31F4-FC1E-52F30FF93D21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3455176" y="1361130"/>
            <a:ext cx="1524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AFAE0BB-8FB1-11CD-408B-05539251B7C0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 flipV="1">
            <a:off x="5437539" y="1361129"/>
            <a:ext cx="127970" cy="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818B384-A5F4-06E3-47E6-C456D26EB46E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6631144" y="1361129"/>
            <a:ext cx="35017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C67DCEA-348F-8CBF-069E-C57E3729F04B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8494846" y="1361129"/>
            <a:ext cx="2152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965F8A2-0346-C05A-6D00-16C9F0DF6890}"/>
              </a:ext>
            </a:extLst>
          </p:cNvPr>
          <p:cNvSpPr txBox="1"/>
          <p:nvPr/>
        </p:nvSpPr>
        <p:spPr>
          <a:xfrm>
            <a:off x="935342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57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F6B1C6B-A3D0-9AB4-D0A2-69EB974D4137}"/>
              </a:ext>
            </a:extLst>
          </p:cNvPr>
          <p:cNvSpPr txBox="1"/>
          <p:nvPr/>
        </p:nvSpPr>
        <p:spPr>
          <a:xfrm>
            <a:off x="3182369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439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6DEF2BD-61EA-F375-8DAF-A4061933A035}"/>
              </a:ext>
            </a:extLst>
          </p:cNvPr>
          <p:cNvSpPr txBox="1"/>
          <p:nvPr/>
        </p:nvSpPr>
        <p:spPr>
          <a:xfrm>
            <a:off x="3531376" y="1670156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523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FF83927-56A1-92A5-B647-874C082F1D78}"/>
              </a:ext>
            </a:extLst>
          </p:cNvPr>
          <p:cNvSpPr txBox="1"/>
          <p:nvPr/>
        </p:nvSpPr>
        <p:spPr>
          <a:xfrm>
            <a:off x="5147862" y="165777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085A962-DBBF-0D79-0B40-5EEC29D94E22}"/>
              </a:ext>
            </a:extLst>
          </p:cNvPr>
          <p:cNvSpPr txBox="1"/>
          <p:nvPr/>
        </p:nvSpPr>
        <p:spPr>
          <a:xfrm>
            <a:off x="5437538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743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312F2F2-1178-6C69-5BBE-218697C9CDB7}"/>
              </a:ext>
            </a:extLst>
          </p:cNvPr>
          <p:cNvSpPr txBox="1"/>
          <p:nvPr/>
        </p:nvSpPr>
        <p:spPr>
          <a:xfrm>
            <a:off x="6367066" y="822378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857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68A00FE-9C49-6DD7-7A6D-C9B3BE61D09A}"/>
              </a:ext>
            </a:extLst>
          </p:cNvPr>
          <p:cNvSpPr txBox="1"/>
          <p:nvPr/>
        </p:nvSpPr>
        <p:spPr>
          <a:xfrm>
            <a:off x="6981319" y="165111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926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31C3F5F-DAC9-42E3-C2BD-92402730F74B}"/>
              </a:ext>
            </a:extLst>
          </p:cNvPr>
          <p:cNvSpPr txBox="1"/>
          <p:nvPr/>
        </p:nvSpPr>
        <p:spPr>
          <a:xfrm>
            <a:off x="8205169" y="1648264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992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6799B7F-7414-6F22-506A-D4D4EBF24503}"/>
              </a:ext>
            </a:extLst>
          </p:cNvPr>
          <p:cNvSpPr txBox="1"/>
          <p:nvPr/>
        </p:nvSpPr>
        <p:spPr>
          <a:xfrm>
            <a:off x="8602457" y="823652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1084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5B03541-F889-486E-1180-5351EB7288A1}"/>
              </a:ext>
            </a:extLst>
          </p:cNvPr>
          <p:cNvSpPr txBox="1"/>
          <p:nvPr/>
        </p:nvSpPr>
        <p:spPr>
          <a:xfrm>
            <a:off x="10329463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1190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49186BA-BBEB-A683-E301-D360B070EAC1}"/>
              </a:ext>
            </a:extLst>
          </p:cNvPr>
          <p:cNvSpPr/>
          <p:nvPr/>
        </p:nvSpPr>
        <p:spPr>
          <a:xfrm>
            <a:off x="1204077" y="2004267"/>
            <a:ext cx="7238418" cy="53049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ARM-Repeats</a:t>
            </a:r>
          </a:p>
        </p:txBody>
      </p:sp>
    </p:spTree>
    <p:extLst>
      <p:ext uri="{BB962C8B-B14F-4D97-AF65-F5344CB8AC3E}">
        <p14:creationId xmlns:p14="http://schemas.microsoft.com/office/powerpoint/2010/main" val="6546759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49CE7BE2-3D7A-A264-B04E-0666D28BD311}"/>
              </a:ext>
            </a:extLst>
          </p:cNvPr>
          <p:cNvSpPr/>
          <p:nvPr/>
        </p:nvSpPr>
        <p:spPr>
          <a:xfrm>
            <a:off x="4232834" y="3842792"/>
            <a:ext cx="2540643" cy="2561100"/>
          </a:xfrm>
          <a:prstGeom prst="ellipse">
            <a:avLst/>
          </a:prstGeom>
          <a:solidFill>
            <a:schemeClr val="tx1">
              <a:lumMod val="75000"/>
              <a:lumOff val="25000"/>
              <a:alpha val="14902"/>
            </a:schemeClr>
          </a:solidFill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BA338C49-6341-7358-7DFB-A273207E7513}"/>
              </a:ext>
            </a:extLst>
          </p:cNvPr>
          <p:cNvSpPr/>
          <p:nvPr/>
        </p:nvSpPr>
        <p:spPr>
          <a:xfrm>
            <a:off x="964939" y="985358"/>
            <a:ext cx="2879200" cy="2744784"/>
          </a:xfrm>
          <a:prstGeom prst="ellipse">
            <a:avLst/>
          </a:prstGeom>
          <a:solidFill>
            <a:srgbClr val="13501B">
              <a:alpha val="2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9684930-4E17-5147-A210-E20C3EF720A1}"/>
              </a:ext>
            </a:extLst>
          </p:cNvPr>
          <p:cNvCxnSpPr>
            <a:cxnSpLocks/>
          </p:cNvCxnSpPr>
          <p:nvPr/>
        </p:nvCxnSpPr>
        <p:spPr>
          <a:xfrm flipV="1">
            <a:off x="827590" y="1755341"/>
            <a:ext cx="7922782" cy="344169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E530E74-CB4F-2A6A-0A67-00D98682C573}"/>
              </a:ext>
            </a:extLst>
          </p:cNvPr>
          <p:cNvCxnSpPr>
            <a:cxnSpLocks/>
          </p:cNvCxnSpPr>
          <p:nvPr/>
        </p:nvCxnSpPr>
        <p:spPr>
          <a:xfrm>
            <a:off x="3264060" y="4126372"/>
            <a:ext cx="1522072" cy="115746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14F04FB-0D5B-474D-0657-B04B7B498BD1}"/>
              </a:ext>
            </a:extLst>
          </p:cNvPr>
          <p:cNvCxnSpPr>
            <a:cxnSpLocks/>
          </p:cNvCxnSpPr>
          <p:nvPr/>
        </p:nvCxnSpPr>
        <p:spPr>
          <a:xfrm>
            <a:off x="3640238" y="3970114"/>
            <a:ext cx="2314756" cy="106750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F0F60FB-B1F0-4F2E-5E2E-5F5A10A12753}"/>
              </a:ext>
            </a:extLst>
          </p:cNvPr>
          <p:cNvCxnSpPr/>
          <p:nvPr/>
        </p:nvCxnSpPr>
        <p:spPr>
          <a:xfrm flipV="1">
            <a:off x="1950334" y="3463722"/>
            <a:ext cx="520861" cy="12413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A0D334E-B4E4-4B42-7084-2BE4E73EAEE3}"/>
              </a:ext>
            </a:extLst>
          </p:cNvPr>
          <p:cNvCxnSpPr/>
          <p:nvPr/>
        </p:nvCxnSpPr>
        <p:spPr>
          <a:xfrm flipH="1" flipV="1">
            <a:off x="1953227" y="2268636"/>
            <a:ext cx="590309" cy="100989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F128FDF-662E-63C3-6B1A-1BCB195B884B}"/>
              </a:ext>
            </a:extLst>
          </p:cNvPr>
          <p:cNvCxnSpPr>
            <a:cxnSpLocks/>
          </p:cNvCxnSpPr>
          <p:nvPr/>
        </p:nvCxnSpPr>
        <p:spPr>
          <a:xfrm flipV="1">
            <a:off x="2471195" y="1816704"/>
            <a:ext cx="669884" cy="165635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650A656-B778-6379-96F9-536B33D10EF3}"/>
              </a:ext>
            </a:extLst>
          </p:cNvPr>
          <p:cNvCxnSpPr>
            <a:cxnSpLocks/>
          </p:cNvCxnSpPr>
          <p:nvPr/>
        </p:nvCxnSpPr>
        <p:spPr>
          <a:xfrm flipH="1" flipV="1">
            <a:off x="2324331" y="1795521"/>
            <a:ext cx="453593" cy="9187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35A0122-057C-1D74-CE16-1783AE5C08DE}"/>
              </a:ext>
            </a:extLst>
          </p:cNvPr>
          <p:cNvCxnSpPr>
            <a:cxnSpLocks/>
          </p:cNvCxnSpPr>
          <p:nvPr/>
        </p:nvCxnSpPr>
        <p:spPr>
          <a:xfrm flipV="1">
            <a:off x="5214395" y="1365034"/>
            <a:ext cx="382328" cy="19105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D627DC8-DCDA-6334-07E4-81D7BA9CA14B}"/>
              </a:ext>
            </a:extLst>
          </p:cNvPr>
          <p:cNvCxnSpPr>
            <a:cxnSpLocks/>
          </p:cNvCxnSpPr>
          <p:nvPr/>
        </p:nvCxnSpPr>
        <p:spPr>
          <a:xfrm flipH="1" flipV="1">
            <a:off x="4626980" y="2021361"/>
            <a:ext cx="708949" cy="63502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75215DC-6700-A93C-7F48-BABFBDE5FA5F}"/>
              </a:ext>
            </a:extLst>
          </p:cNvPr>
          <p:cNvCxnSpPr>
            <a:cxnSpLocks/>
          </p:cNvCxnSpPr>
          <p:nvPr/>
        </p:nvCxnSpPr>
        <p:spPr>
          <a:xfrm flipH="1" flipV="1">
            <a:off x="4864262" y="1594412"/>
            <a:ext cx="564265" cy="67422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E5F58FA-EB04-459A-151C-19F4C34D14D4}"/>
              </a:ext>
            </a:extLst>
          </p:cNvPr>
          <p:cNvCxnSpPr>
            <a:cxnSpLocks/>
          </p:cNvCxnSpPr>
          <p:nvPr/>
        </p:nvCxnSpPr>
        <p:spPr>
          <a:xfrm flipV="1">
            <a:off x="7413585" y="1495191"/>
            <a:ext cx="893132" cy="83131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40578D7-2FF4-281A-97D8-A6A1ECE5A759}"/>
              </a:ext>
            </a:extLst>
          </p:cNvPr>
          <p:cNvCxnSpPr>
            <a:cxnSpLocks/>
          </p:cNvCxnSpPr>
          <p:nvPr/>
        </p:nvCxnSpPr>
        <p:spPr>
          <a:xfrm>
            <a:off x="7413585" y="2337856"/>
            <a:ext cx="1226916" cy="2027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E1A60A13-B181-6174-C145-CD784F8203F8}"/>
              </a:ext>
            </a:extLst>
          </p:cNvPr>
          <p:cNvSpPr txBox="1"/>
          <p:nvPr/>
        </p:nvSpPr>
        <p:spPr>
          <a:xfrm>
            <a:off x="1297087" y="2516604"/>
            <a:ext cx="8854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Rhodophyta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25E415D-C8A3-B85B-3744-09054A6296A8}"/>
              </a:ext>
            </a:extLst>
          </p:cNvPr>
          <p:cNvSpPr txBox="1"/>
          <p:nvPr/>
        </p:nvSpPr>
        <p:spPr>
          <a:xfrm>
            <a:off x="1640162" y="1935605"/>
            <a:ext cx="8854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Chlorophyta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9477B01-461E-9542-3592-BD8988DD3630}"/>
              </a:ext>
            </a:extLst>
          </p:cNvPr>
          <p:cNvSpPr txBox="1"/>
          <p:nvPr/>
        </p:nvSpPr>
        <p:spPr>
          <a:xfrm>
            <a:off x="2914640" y="2201855"/>
            <a:ext cx="9621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Streptophyta</a:t>
            </a:r>
            <a:endParaRPr lang="en-US" sz="10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FF78256-4004-5551-9211-7CCE7288B698}"/>
              </a:ext>
            </a:extLst>
          </p:cNvPr>
          <p:cNvSpPr txBox="1"/>
          <p:nvPr/>
        </p:nvSpPr>
        <p:spPr>
          <a:xfrm>
            <a:off x="4431837" y="4871105"/>
            <a:ext cx="10344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Metamonada</a:t>
            </a:r>
            <a:endParaRPr lang="en-US" sz="10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99B8D34-BE77-4494-4F8B-E76F9BAA6F7E}"/>
              </a:ext>
            </a:extLst>
          </p:cNvPr>
          <p:cNvSpPr txBox="1"/>
          <p:nvPr/>
        </p:nvSpPr>
        <p:spPr>
          <a:xfrm>
            <a:off x="5346342" y="4514586"/>
            <a:ext cx="10344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Discoba</a:t>
            </a:r>
            <a:endParaRPr lang="en-US" sz="1000" dirty="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803BD206-D1E4-D1E9-338B-BF91A29DF7D7}"/>
              </a:ext>
            </a:extLst>
          </p:cNvPr>
          <p:cNvSpPr/>
          <p:nvPr/>
        </p:nvSpPr>
        <p:spPr>
          <a:xfrm>
            <a:off x="3980696" y="619703"/>
            <a:ext cx="2711368" cy="2394003"/>
          </a:xfrm>
          <a:prstGeom prst="ellipse">
            <a:avLst/>
          </a:prstGeom>
          <a:solidFill>
            <a:schemeClr val="accent2">
              <a:lumMod val="75000"/>
              <a:alpha val="2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CC06168-AEA9-95AA-DD43-2229E5E550AF}"/>
              </a:ext>
            </a:extLst>
          </p:cNvPr>
          <p:cNvSpPr txBox="1"/>
          <p:nvPr/>
        </p:nvSpPr>
        <p:spPr>
          <a:xfrm>
            <a:off x="4369445" y="2227865"/>
            <a:ext cx="9621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Rhizaria</a:t>
            </a:r>
            <a:endParaRPr lang="en-US" sz="1000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1799F08-E74C-B91B-346F-A2F15042E973}"/>
              </a:ext>
            </a:extLst>
          </p:cNvPr>
          <p:cNvSpPr txBox="1"/>
          <p:nvPr/>
        </p:nvSpPr>
        <p:spPr>
          <a:xfrm>
            <a:off x="4426799" y="1711200"/>
            <a:ext cx="9621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Alveolata</a:t>
            </a:r>
            <a:endParaRPr lang="en-US" sz="1000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1FC45A3-B10C-86D9-3C08-3368BDFEFA88}"/>
              </a:ext>
            </a:extLst>
          </p:cNvPr>
          <p:cNvSpPr txBox="1"/>
          <p:nvPr/>
        </p:nvSpPr>
        <p:spPr>
          <a:xfrm>
            <a:off x="5451361" y="1877731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Stramenopiles</a:t>
            </a:r>
            <a:endParaRPr lang="en-US" sz="1000" dirty="0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3EDE6128-A97D-F354-F3EB-732F8EBED4C9}"/>
              </a:ext>
            </a:extLst>
          </p:cNvPr>
          <p:cNvSpPr/>
          <p:nvPr/>
        </p:nvSpPr>
        <p:spPr>
          <a:xfrm>
            <a:off x="6758736" y="623104"/>
            <a:ext cx="3606791" cy="3347010"/>
          </a:xfrm>
          <a:prstGeom prst="ellipse">
            <a:avLst/>
          </a:prstGeom>
          <a:solidFill>
            <a:schemeClr val="tx2">
              <a:lumMod val="90000"/>
              <a:lumOff val="10000"/>
              <a:alpha val="2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8E284C8-3B96-4CEE-1E84-B93AFD61A8C7}"/>
              </a:ext>
            </a:extLst>
          </p:cNvPr>
          <p:cNvSpPr txBox="1"/>
          <p:nvPr/>
        </p:nvSpPr>
        <p:spPr>
          <a:xfrm>
            <a:off x="7563205" y="805356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Amorphea</a:t>
            </a:r>
            <a:endParaRPr lang="en-US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E8137989-C7E0-D1D5-7267-5E68A2F06221}"/>
              </a:ext>
            </a:extLst>
          </p:cNvPr>
          <p:cNvSpPr txBox="1"/>
          <p:nvPr/>
        </p:nvSpPr>
        <p:spPr>
          <a:xfrm>
            <a:off x="4382642" y="743453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SAR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9EF1871-B793-1C63-CAA9-DC21D3D0517D}"/>
              </a:ext>
            </a:extLst>
          </p:cNvPr>
          <p:cNvSpPr txBox="1"/>
          <p:nvPr/>
        </p:nvSpPr>
        <p:spPr>
          <a:xfrm>
            <a:off x="1440327" y="1386009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Archaeplastida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0443472-EFFA-924E-2D90-860BFD89AA42}"/>
              </a:ext>
            </a:extLst>
          </p:cNvPr>
          <p:cNvSpPr txBox="1"/>
          <p:nvPr/>
        </p:nvSpPr>
        <p:spPr>
          <a:xfrm>
            <a:off x="4331824" y="5788515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Excavata</a:t>
            </a:r>
            <a:endParaRPr lang="en-US" dirty="0"/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F7C1CEC9-22D5-7906-4986-27EB4D75944C}"/>
              </a:ext>
            </a:extLst>
          </p:cNvPr>
          <p:cNvCxnSpPr>
            <a:cxnSpLocks/>
          </p:cNvCxnSpPr>
          <p:nvPr/>
        </p:nvCxnSpPr>
        <p:spPr>
          <a:xfrm flipV="1">
            <a:off x="2047996" y="4487545"/>
            <a:ext cx="7900" cy="12014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32F918D0-9A74-158A-0654-2F40ADB4C191}"/>
              </a:ext>
            </a:extLst>
          </p:cNvPr>
          <p:cNvSpPr txBox="1"/>
          <p:nvPr/>
        </p:nvSpPr>
        <p:spPr>
          <a:xfrm>
            <a:off x="1337418" y="5685077"/>
            <a:ext cx="1559327" cy="400110"/>
          </a:xfrm>
          <a:prstGeom prst="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Primary Endosymbiosis</a:t>
            </a:r>
          </a:p>
          <a:p>
            <a:pPr algn="ctr"/>
            <a:r>
              <a:rPr lang="en-US" sz="1000" dirty="0"/>
              <a:t>Event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3263FC4B-11FB-AE11-94D0-C56410F6B5D9}"/>
              </a:ext>
            </a:extLst>
          </p:cNvPr>
          <p:cNvCxnSpPr>
            <a:cxnSpLocks/>
            <a:stCxn id="64" idx="3"/>
          </p:cNvCxnSpPr>
          <p:nvPr/>
        </p:nvCxnSpPr>
        <p:spPr>
          <a:xfrm>
            <a:off x="4426799" y="387693"/>
            <a:ext cx="1208943" cy="129256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58D79DB5-79B7-7287-8E67-9E20E671C247}"/>
              </a:ext>
            </a:extLst>
          </p:cNvPr>
          <p:cNvSpPr txBox="1"/>
          <p:nvPr/>
        </p:nvSpPr>
        <p:spPr>
          <a:xfrm>
            <a:off x="2709042" y="187638"/>
            <a:ext cx="1717757" cy="400110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Secondary Endosymbiosis Event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DA35436-5D6C-6CC7-3984-4E3E8E8DB21A}"/>
              </a:ext>
            </a:extLst>
          </p:cNvPr>
          <p:cNvCxnSpPr>
            <a:cxnSpLocks/>
            <a:stCxn id="64" idx="3"/>
          </p:cNvCxnSpPr>
          <p:nvPr/>
        </p:nvCxnSpPr>
        <p:spPr>
          <a:xfrm>
            <a:off x="4426799" y="387693"/>
            <a:ext cx="522281" cy="129256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40183B61-BEF5-40E3-78FB-F86D5DEE990A}"/>
              </a:ext>
            </a:extLst>
          </p:cNvPr>
          <p:cNvCxnSpPr>
            <a:cxnSpLocks/>
          </p:cNvCxnSpPr>
          <p:nvPr/>
        </p:nvCxnSpPr>
        <p:spPr>
          <a:xfrm flipH="1">
            <a:off x="5604615" y="4718441"/>
            <a:ext cx="1418050" cy="3255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742E1DD4-8213-3370-6D14-1CED41C2A339}"/>
              </a:ext>
            </a:extLst>
          </p:cNvPr>
          <p:cNvSpPr txBox="1"/>
          <p:nvPr/>
        </p:nvSpPr>
        <p:spPr>
          <a:xfrm>
            <a:off x="7027640" y="4412379"/>
            <a:ext cx="1717757" cy="400110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Secondary Endosymbiosis Event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8709B0C-E3BF-673D-7A02-B29DD8D457BD}"/>
              </a:ext>
            </a:extLst>
          </p:cNvPr>
          <p:cNvCxnSpPr/>
          <p:nvPr/>
        </p:nvCxnSpPr>
        <p:spPr>
          <a:xfrm>
            <a:off x="5505207" y="4831588"/>
            <a:ext cx="122676" cy="4288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0839AEC-4941-814F-B53B-5AF3D37489C3}"/>
              </a:ext>
            </a:extLst>
          </p:cNvPr>
          <p:cNvSpPr txBox="1"/>
          <p:nvPr/>
        </p:nvSpPr>
        <p:spPr>
          <a:xfrm>
            <a:off x="5571083" y="5127767"/>
            <a:ext cx="8896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Euglena </a:t>
            </a:r>
            <a:r>
              <a:rPr lang="en-US" sz="1000" i="1" dirty="0" err="1"/>
              <a:t>gracilis</a:t>
            </a:r>
            <a:endParaRPr lang="en-US" sz="1000" i="1" dirty="0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2072B39-108E-1C4C-F778-868EB6594EB0}"/>
              </a:ext>
            </a:extLst>
          </p:cNvPr>
          <p:cNvCxnSpPr>
            <a:cxnSpLocks/>
          </p:cNvCxnSpPr>
          <p:nvPr/>
        </p:nvCxnSpPr>
        <p:spPr>
          <a:xfrm flipV="1">
            <a:off x="5059694" y="1456969"/>
            <a:ext cx="235361" cy="35973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D908F6D-DF17-29FA-6A67-F88FC550665C}"/>
              </a:ext>
            </a:extLst>
          </p:cNvPr>
          <p:cNvCxnSpPr>
            <a:cxnSpLocks/>
          </p:cNvCxnSpPr>
          <p:nvPr/>
        </p:nvCxnSpPr>
        <p:spPr>
          <a:xfrm flipH="1" flipV="1">
            <a:off x="4674636" y="1371358"/>
            <a:ext cx="189626" cy="22305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CF3222DB-5B07-8159-07E2-BE543CD2384E}"/>
              </a:ext>
            </a:extLst>
          </p:cNvPr>
          <p:cNvSpPr txBox="1"/>
          <p:nvPr/>
        </p:nvSpPr>
        <p:spPr>
          <a:xfrm>
            <a:off x="4822125" y="1269802"/>
            <a:ext cx="6640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Ciliates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7E048B31-E4BD-CCC5-80B9-01E0AF5B079B}"/>
              </a:ext>
            </a:extLst>
          </p:cNvPr>
          <p:cNvCxnSpPr/>
          <p:nvPr/>
        </p:nvCxnSpPr>
        <p:spPr>
          <a:xfrm flipV="1">
            <a:off x="5527064" y="1483064"/>
            <a:ext cx="534363" cy="2724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34745E5F-8204-2FA4-BFA1-FAB2645BD84F}"/>
              </a:ext>
            </a:extLst>
          </p:cNvPr>
          <p:cNvSpPr txBox="1"/>
          <p:nvPr/>
        </p:nvSpPr>
        <p:spPr>
          <a:xfrm>
            <a:off x="5734844" y="1279642"/>
            <a:ext cx="83390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 err="1"/>
              <a:t>Ochrophyta</a:t>
            </a:r>
            <a:endParaRPr lang="en-US" sz="1000" i="1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8F3CC3FF-C442-F47B-76B2-E1C765990FD6}"/>
              </a:ext>
            </a:extLst>
          </p:cNvPr>
          <p:cNvSpPr txBox="1"/>
          <p:nvPr/>
        </p:nvSpPr>
        <p:spPr>
          <a:xfrm>
            <a:off x="7627725" y="2503901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Opisthokonta</a:t>
            </a:r>
            <a:endParaRPr lang="en-US" sz="1000" dirty="0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22ECF741-7774-753C-42F7-3551A5D8CDD0}"/>
              </a:ext>
            </a:extLst>
          </p:cNvPr>
          <p:cNvSpPr txBox="1"/>
          <p:nvPr/>
        </p:nvSpPr>
        <p:spPr>
          <a:xfrm>
            <a:off x="8287213" y="1946454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Breviates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8DEF4A3A-B4CB-7BB2-6B61-ABA2F61241C6}"/>
              </a:ext>
            </a:extLst>
          </p:cNvPr>
          <p:cNvSpPr txBox="1"/>
          <p:nvPr/>
        </p:nvSpPr>
        <p:spPr>
          <a:xfrm>
            <a:off x="7044192" y="1591267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Apusomonada</a:t>
            </a:r>
            <a:endParaRPr lang="en-US" sz="1000" dirty="0"/>
          </a:p>
        </p:txBody>
      </p: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51D777A7-C7C0-DF09-95F0-191014BB451F}"/>
              </a:ext>
            </a:extLst>
          </p:cNvPr>
          <p:cNvCxnSpPr/>
          <p:nvPr/>
        </p:nvCxnSpPr>
        <p:spPr>
          <a:xfrm>
            <a:off x="6767229" y="2616288"/>
            <a:ext cx="2238577" cy="92269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id="{20F8CCC3-791C-A50E-CA00-652B564E6445}"/>
              </a:ext>
            </a:extLst>
          </p:cNvPr>
          <p:cNvSpPr txBox="1"/>
          <p:nvPr/>
        </p:nvSpPr>
        <p:spPr>
          <a:xfrm>
            <a:off x="8128343" y="3444666"/>
            <a:ext cx="18776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Amoebozoa</a:t>
            </a:r>
          </a:p>
        </p:txBody>
      </p:sp>
    </p:spTree>
    <p:extLst>
      <p:ext uri="{BB962C8B-B14F-4D97-AF65-F5344CB8AC3E}">
        <p14:creationId xmlns:p14="http://schemas.microsoft.com/office/powerpoint/2010/main" val="31868439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C2E62E3D-30E5-F436-C535-D74C6B5282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8119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creen&#10;&#10;AI-generated content may be incorrect.">
            <a:extLst>
              <a:ext uri="{FF2B5EF4-FFF2-40B4-BE49-F238E27FC236}">
                <a16:creationId xmlns:a16="http://schemas.microsoft.com/office/drawing/2014/main" id="{1ADE7048-3C8A-D3F2-3B55-04C99F2043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15" y="342796"/>
            <a:ext cx="10973170" cy="61724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CF7910-6947-9FFB-71F7-7441A57F7FFD}"/>
              </a:ext>
            </a:extLst>
          </p:cNvPr>
          <p:cNvSpPr txBox="1"/>
          <p:nvPr/>
        </p:nvSpPr>
        <p:spPr>
          <a:xfrm>
            <a:off x="7619999" y="512982"/>
            <a:ext cx="57242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SIN1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AC4D07-2688-7DFA-1540-0E72CA9BE7CC}"/>
              </a:ext>
            </a:extLst>
          </p:cNvPr>
          <p:cNvSpPr txBox="1"/>
          <p:nvPr/>
        </p:nvSpPr>
        <p:spPr>
          <a:xfrm>
            <a:off x="8192428" y="512982"/>
            <a:ext cx="6319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RICTOR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8902974-A3A6-BED8-A20B-E0E8EAB7713A}"/>
              </a:ext>
            </a:extLst>
          </p:cNvPr>
          <p:cNvSpPr txBox="1"/>
          <p:nvPr/>
        </p:nvSpPr>
        <p:spPr>
          <a:xfrm>
            <a:off x="8764857" y="512981"/>
            <a:ext cx="713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RAPTOR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FD3BAE-5A5B-A99E-E915-E9ECE0B72AD9}"/>
              </a:ext>
            </a:extLst>
          </p:cNvPr>
          <p:cNvSpPr txBox="1"/>
          <p:nvPr/>
        </p:nvSpPr>
        <p:spPr>
          <a:xfrm>
            <a:off x="9337286" y="512981"/>
            <a:ext cx="713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LST8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1DA86A-87DD-7451-61EB-7166436E53E1}"/>
              </a:ext>
            </a:extLst>
          </p:cNvPr>
          <p:cNvSpPr txBox="1"/>
          <p:nvPr/>
        </p:nvSpPr>
        <p:spPr>
          <a:xfrm>
            <a:off x="9909715" y="512980"/>
            <a:ext cx="713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TOR</a:t>
            </a:r>
          </a:p>
        </p:txBody>
      </p:sp>
    </p:spTree>
    <p:extLst>
      <p:ext uri="{BB962C8B-B14F-4D97-AF65-F5344CB8AC3E}">
        <p14:creationId xmlns:p14="http://schemas.microsoft.com/office/powerpoint/2010/main" val="8666086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578029F-46CE-4134-F414-0EF3C38549E9}"/>
              </a:ext>
            </a:extLst>
          </p:cNvPr>
          <p:cNvSpPr/>
          <p:nvPr/>
        </p:nvSpPr>
        <p:spPr>
          <a:xfrm>
            <a:off x="7686910" y="1691275"/>
            <a:ext cx="3999571" cy="2616820"/>
          </a:xfrm>
          <a:prstGeom prst="ellipse">
            <a:avLst/>
          </a:prstGeom>
          <a:solidFill>
            <a:srgbClr val="879B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500FA91-B64F-7FCD-3667-964BF2912CD5}"/>
              </a:ext>
            </a:extLst>
          </p:cNvPr>
          <p:cNvSpPr/>
          <p:nvPr/>
        </p:nvSpPr>
        <p:spPr>
          <a:xfrm>
            <a:off x="7025270" y="1179104"/>
            <a:ext cx="2297151" cy="1553737"/>
          </a:xfrm>
          <a:prstGeom prst="ellipse">
            <a:avLst/>
          </a:prstGeom>
          <a:solidFill>
            <a:srgbClr val="A585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DD5173A-E163-8175-6D2F-9BF893C7EDA6}"/>
              </a:ext>
            </a:extLst>
          </p:cNvPr>
          <p:cNvSpPr/>
          <p:nvPr/>
        </p:nvSpPr>
        <p:spPr>
          <a:xfrm>
            <a:off x="7040156" y="2302428"/>
            <a:ext cx="1457093" cy="988741"/>
          </a:xfrm>
          <a:prstGeom prst="ellipse">
            <a:avLst/>
          </a:prstGeom>
          <a:solidFill>
            <a:srgbClr val="8C6F8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292D2D0-E69B-CE3C-0852-B23EB9DE5AD6}"/>
              </a:ext>
            </a:extLst>
          </p:cNvPr>
          <p:cNvSpPr/>
          <p:nvPr/>
        </p:nvSpPr>
        <p:spPr>
          <a:xfrm>
            <a:off x="8471212" y="3910368"/>
            <a:ext cx="1457093" cy="988741"/>
          </a:xfrm>
          <a:prstGeom prst="ellipse">
            <a:avLst/>
          </a:prstGeom>
          <a:solidFill>
            <a:srgbClr val="B1360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D20698-87CA-5D89-B734-F59B0F8DF079}"/>
              </a:ext>
            </a:extLst>
          </p:cNvPr>
          <p:cNvSpPr txBox="1"/>
          <p:nvPr/>
        </p:nvSpPr>
        <p:spPr>
          <a:xfrm>
            <a:off x="7389543" y="1610285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0BE2F1-0071-CB85-1D29-04995EE4AB48}"/>
              </a:ext>
            </a:extLst>
          </p:cNvPr>
          <p:cNvSpPr txBox="1"/>
          <p:nvPr/>
        </p:nvSpPr>
        <p:spPr>
          <a:xfrm>
            <a:off x="7040155" y="2561876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DB8D4E9-71D3-C9A9-75D9-94E8EEAD1DD4}"/>
              </a:ext>
            </a:extLst>
          </p:cNvPr>
          <p:cNvSpPr txBox="1"/>
          <p:nvPr/>
        </p:nvSpPr>
        <p:spPr>
          <a:xfrm>
            <a:off x="8471212" y="4122979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LST8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E6C7CB2-BFFD-D669-5041-D1946E9325F2}"/>
              </a:ext>
            </a:extLst>
          </p:cNvPr>
          <p:cNvSpPr txBox="1"/>
          <p:nvPr/>
        </p:nvSpPr>
        <p:spPr>
          <a:xfrm>
            <a:off x="8958148" y="2460172"/>
            <a:ext cx="14570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15D1F11-0B88-5EE2-65B8-AE213E500FA7}"/>
              </a:ext>
            </a:extLst>
          </p:cNvPr>
          <p:cNvSpPr/>
          <p:nvPr/>
        </p:nvSpPr>
        <p:spPr>
          <a:xfrm>
            <a:off x="1033381" y="1665249"/>
            <a:ext cx="3999571" cy="2616820"/>
          </a:xfrm>
          <a:prstGeom prst="ellipse">
            <a:avLst/>
          </a:prstGeom>
          <a:solidFill>
            <a:srgbClr val="879B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E886213-4823-451D-B7B8-2090F423473E}"/>
              </a:ext>
            </a:extLst>
          </p:cNvPr>
          <p:cNvSpPr/>
          <p:nvPr/>
        </p:nvSpPr>
        <p:spPr>
          <a:xfrm>
            <a:off x="1817683" y="3884342"/>
            <a:ext cx="1457093" cy="988741"/>
          </a:xfrm>
          <a:prstGeom prst="ellipse">
            <a:avLst/>
          </a:prstGeom>
          <a:solidFill>
            <a:srgbClr val="B1360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FEBE99D-011B-76E6-99D3-D2997FA61C74}"/>
              </a:ext>
            </a:extLst>
          </p:cNvPr>
          <p:cNvSpPr txBox="1"/>
          <p:nvPr/>
        </p:nvSpPr>
        <p:spPr>
          <a:xfrm>
            <a:off x="1817683" y="4096953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LST8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3BE3EA0-30DF-303B-7F01-2D2C0C0A8427}"/>
              </a:ext>
            </a:extLst>
          </p:cNvPr>
          <p:cNvSpPr txBox="1"/>
          <p:nvPr/>
        </p:nvSpPr>
        <p:spPr>
          <a:xfrm>
            <a:off x="2304619" y="2434146"/>
            <a:ext cx="14570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648B234-C83C-E6A4-DBD6-A0E043C80128}"/>
              </a:ext>
            </a:extLst>
          </p:cNvPr>
          <p:cNvSpPr/>
          <p:nvPr/>
        </p:nvSpPr>
        <p:spPr>
          <a:xfrm>
            <a:off x="7468" y="1326124"/>
            <a:ext cx="2297151" cy="1553737"/>
          </a:xfrm>
          <a:prstGeom prst="ellipse">
            <a:avLst/>
          </a:prstGeom>
          <a:solidFill>
            <a:srgbClr val="586D3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F472347-4D6C-B860-16F3-9D3420643693}"/>
              </a:ext>
            </a:extLst>
          </p:cNvPr>
          <p:cNvSpPr txBox="1"/>
          <p:nvPr/>
        </p:nvSpPr>
        <p:spPr>
          <a:xfrm>
            <a:off x="412629" y="1782701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RAPTOR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0DF4047-5565-39EC-C11F-E8D16E1BDA02}"/>
              </a:ext>
            </a:extLst>
          </p:cNvPr>
          <p:cNvSpPr txBox="1"/>
          <p:nvPr/>
        </p:nvSpPr>
        <p:spPr>
          <a:xfrm>
            <a:off x="349405" y="89210"/>
            <a:ext cx="45199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 Complex 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3D7C9D7-10C9-5B90-FF84-BCD566915580}"/>
              </a:ext>
            </a:extLst>
          </p:cNvPr>
          <p:cNvSpPr txBox="1"/>
          <p:nvPr/>
        </p:nvSpPr>
        <p:spPr>
          <a:xfrm>
            <a:off x="7166520" y="89209"/>
            <a:ext cx="45199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 Complex 2</a:t>
            </a:r>
          </a:p>
        </p:txBody>
      </p:sp>
    </p:spTree>
    <p:extLst>
      <p:ext uri="{BB962C8B-B14F-4D97-AF65-F5344CB8AC3E}">
        <p14:creationId xmlns:p14="http://schemas.microsoft.com/office/powerpoint/2010/main" val="2430834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ircular pattern of colorful umbrellas&#10;&#10;AI-generated content may be incorrect.">
            <a:extLst>
              <a:ext uri="{FF2B5EF4-FFF2-40B4-BE49-F238E27FC236}">
                <a16:creationId xmlns:a16="http://schemas.microsoft.com/office/drawing/2014/main" id="{B9D1BC98-ED31-33DE-9379-B4A64FC8BA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6" y="186678"/>
            <a:ext cx="11430599" cy="642971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C8C6F74-6BF4-2FD9-B0D5-695E639C91FC}"/>
              </a:ext>
            </a:extLst>
          </p:cNvPr>
          <p:cNvSpPr txBox="1"/>
          <p:nvPr/>
        </p:nvSpPr>
        <p:spPr>
          <a:xfrm>
            <a:off x="3598127" y="576854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Opisthokonta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93945FE-ABDC-0534-9C29-1DB55F9C8DC4}"/>
              </a:ext>
            </a:extLst>
          </p:cNvPr>
          <p:cNvSpPr txBox="1"/>
          <p:nvPr/>
        </p:nvSpPr>
        <p:spPr>
          <a:xfrm>
            <a:off x="2479288" y="1613918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Discoba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46839F-68A6-7935-13FE-2276EC030D94}"/>
              </a:ext>
            </a:extLst>
          </p:cNvPr>
          <p:cNvSpPr txBox="1"/>
          <p:nvPr/>
        </p:nvSpPr>
        <p:spPr>
          <a:xfrm>
            <a:off x="2416098" y="2717889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Rhizaria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53D199-A107-BD9D-C7F7-ACDDC0A86559}"/>
              </a:ext>
            </a:extLst>
          </p:cNvPr>
          <p:cNvSpPr txBox="1"/>
          <p:nvPr/>
        </p:nvSpPr>
        <p:spPr>
          <a:xfrm>
            <a:off x="2092712" y="3558656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Alveolata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60FB732-288B-11E0-E364-FDDCBB5156B3}"/>
              </a:ext>
            </a:extLst>
          </p:cNvPr>
          <p:cNvSpPr txBox="1"/>
          <p:nvPr/>
        </p:nvSpPr>
        <p:spPr>
          <a:xfrm>
            <a:off x="2587083" y="4667139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Stramenopila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F4C0F50-F4AC-DD7D-8B61-A46595B4889F}"/>
              </a:ext>
            </a:extLst>
          </p:cNvPr>
          <p:cNvSpPr txBox="1"/>
          <p:nvPr/>
        </p:nvSpPr>
        <p:spPr>
          <a:xfrm>
            <a:off x="3289610" y="5771110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Rhodophyta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11D1DF6-6073-EC11-EF7E-511C628EE4E1}"/>
              </a:ext>
            </a:extLst>
          </p:cNvPr>
          <p:cNvSpPr txBox="1"/>
          <p:nvPr/>
        </p:nvSpPr>
        <p:spPr>
          <a:xfrm>
            <a:off x="5220513" y="6250612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Chlorophyta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156A964-07FC-271D-5DA5-43F438500EE1}"/>
              </a:ext>
            </a:extLst>
          </p:cNvPr>
          <p:cNvSpPr txBox="1"/>
          <p:nvPr/>
        </p:nvSpPr>
        <p:spPr>
          <a:xfrm>
            <a:off x="8517557" y="3270729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Streptophyta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38FCB63-E832-66F1-1D6C-258637972C49}"/>
              </a:ext>
            </a:extLst>
          </p:cNvPr>
          <p:cNvSpPr txBox="1"/>
          <p:nvPr/>
        </p:nvSpPr>
        <p:spPr>
          <a:xfrm>
            <a:off x="5220513" y="241610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Metamonada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F4D2E3A-EDA5-67F8-8578-51E9DC1D0650}"/>
              </a:ext>
            </a:extLst>
          </p:cNvPr>
          <p:cNvSpPr txBox="1"/>
          <p:nvPr/>
        </p:nvSpPr>
        <p:spPr>
          <a:xfrm>
            <a:off x="6904347" y="576854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Amoebozoa</a:t>
            </a:r>
          </a:p>
        </p:txBody>
      </p:sp>
    </p:spTree>
    <p:extLst>
      <p:ext uri="{BB962C8B-B14F-4D97-AF65-F5344CB8AC3E}">
        <p14:creationId xmlns:p14="http://schemas.microsoft.com/office/powerpoint/2010/main" val="8173263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2"/>
          <p:cNvSpPr txBox="1">
            <a:spLocks noGrp="1"/>
          </p:cNvSpPr>
          <p:nvPr>
            <p:ph type="title"/>
          </p:nvPr>
        </p:nvSpPr>
        <p:spPr>
          <a:xfrm>
            <a:off x="415600" y="5539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algn="ctr"/>
            <a:r>
              <a:rPr lang="en"/>
              <a:t>Workflow/Pipeline</a:t>
            </a:r>
            <a:endParaRPr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7937C66-9006-72EC-C3AA-084F60F181A3}"/>
              </a:ext>
            </a:extLst>
          </p:cNvPr>
          <p:cNvGrpSpPr/>
          <p:nvPr/>
        </p:nvGrpSpPr>
        <p:grpSpPr>
          <a:xfrm>
            <a:off x="1040046" y="1317567"/>
            <a:ext cx="10582534" cy="5274967"/>
            <a:chOff x="446733" y="1583033"/>
            <a:chExt cx="10582534" cy="5274967"/>
          </a:xfrm>
        </p:grpSpPr>
        <p:cxnSp>
          <p:nvCxnSpPr>
            <p:cNvPr id="104" name="Google Shape;104;p22"/>
            <p:cNvCxnSpPr>
              <a:stCxn id="105" idx="3"/>
              <a:endCxn id="106" idx="0"/>
            </p:cNvCxnSpPr>
            <p:nvPr/>
          </p:nvCxnSpPr>
          <p:spPr>
            <a:xfrm>
              <a:off x="1280933" y="2726033"/>
              <a:ext cx="0" cy="100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6" name="Google Shape;106;p22"/>
            <p:cNvSpPr/>
            <p:nvPr/>
          </p:nvSpPr>
          <p:spPr>
            <a:xfrm>
              <a:off x="446733" y="3727933"/>
              <a:ext cx="1668400" cy="11824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BUSCO/HMMER/BLAST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07" name="Google Shape;107;p22"/>
            <p:cNvCxnSpPr>
              <a:cxnSpLocks/>
              <a:stCxn id="106" idx="3"/>
              <a:endCxn id="108" idx="2"/>
            </p:cNvCxnSpPr>
            <p:nvPr/>
          </p:nvCxnSpPr>
          <p:spPr>
            <a:xfrm>
              <a:off x="2115133" y="4319133"/>
              <a:ext cx="1057808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9" name="Google Shape;109;p22"/>
            <p:cNvSpPr/>
            <p:nvPr/>
          </p:nvSpPr>
          <p:spPr>
            <a:xfrm>
              <a:off x="3423100" y="1583033"/>
              <a:ext cx="1278000" cy="1195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MSA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0" name="Google Shape;110;p22"/>
            <p:cNvSpPr/>
            <p:nvPr/>
          </p:nvSpPr>
          <p:spPr>
            <a:xfrm>
              <a:off x="6100868" y="1583033"/>
              <a:ext cx="1598400" cy="1195632"/>
            </a:xfrm>
            <a:prstGeom prst="flowChartMultidocumen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Phylogenetic Tree(s) 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1" name="Google Shape;111;p22"/>
            <p:cNvCxnSpPr>
              <a:cxnSpLocks/>
              <a:stCxn id="109" idx="2"/>
              <a:endCxn id="108" idx="1"/>
            </p:cNvCxnSpPr>
            <p:nvPr/>
          </p:nvCxnSpPr>
          <p:spPr>
            <a:xfrm flipH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2" name="Google Shape;112;p22"/>
            <p:cNvCxnSpPr>
              <a:stCxn id="110" idx="3"/>
              <a:endCxn id="113" idx="1"/>
            </p:cNvCxnSpPr>
            <p:nvPr/>
          </p:nvCxnSpPr>
          <p:spPr>
            <a:xfrm>
              <a:off x="7699268" y="2180849"/>
              <a:ext cx="1044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4" name="Google Shape;114;p22"/>
            <p:cNvCxnSpPr>
              <a:endCxn id="115" idx="0"/>
            </p:cNvCxnSpPr>
            <p:nvPr/>
          </p:nvCxnSpPr>
          <p:spPr>
            <a:xfrm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15" name="Google Shape;115;p22"/>
            <p:cNvSpPr/>
            <p:nvPr/>
          </p:nvSpPr>
          <p:spPr>
            <a:xfrm>
              <a:off x="3162133" y="5636000"/>
              <a:ext cx="1800000" cy="12220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SRA /Diamond Alignment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3" name="Google Shape;113;p22"/>
            <p:cNvSpPr/>
            <p:nvPr/>
          </p:nvSpPr>
          <p:spPr>
            <a:xfrm>
              <a:off x="8743267" y="1635633"/>
              <a:ext cx="2286000" cy="1090368"/>
            </a:xfrm>
            <a:prstGeom prst="flowChartTerminator">
              <a:avLst/>
            </a:prstGeom>
            <a:solidFill>
              <a:schemeClr val="lt2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1333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-US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Results/TOR Complex Patterns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  <a:p>
              <a:pPr algn="ctr" defTabSz="1219170">
                <a:buClr>
                  <a:srgbClr val="000000"/>
                </a:buClr>
              </a:pPr>
              <a:endParaRPr sz="1867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2"/>
            <p:cNvSpPr/>
            <p:nvPr/>
          </p:nvSpPr>
          <p:spPr>
            <a:xfrm>
              <a:off x="538533" y="1635633"/>
              <a:ext cx="1484800" cy="1090400"/>
            </a:xfrm>
            <a:prstGeom prst="can">
              <a:avLst>
                <a:gd name="adj" fmla="val 25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NCBI/JGI Genomic Information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08" name="Google Shape;108;p22"/>
            <p:cNvSpPr/>
            <p:nvPr/>
          </p:nvSpPr>
          <p:spPr>
            <a:xfrm>
              <a:off x="2968232" y="3727933"/>
              <a:ext cx="2047086" cy="1182400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 Tables &amp; Taxonomy Tables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6" name="Google Shape;116;p22"/>
            <p:cNvCxnSpPr>
              <a:stCxn id="105" idx="4"/>
              <a:endCxn id="109" idx="1"/>
            </p:cNvCxnSpPr>
            <p:nvPr/>
          </p:nvCxnSpPr>
          <p:spPr>
            <a:xfrm>
              <a:off x="2023333" y="2180833"/>
              <a:ext cx="13996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7" name="Google Shape;117;p22"/>
            <p:cNvCxnSpPr>
              <a:cxnSpLocks/>
              <a:stCxn id="108" idx="5"/>
              <a:endCxn id="110" idx="1"/>
            </p:cNvCxnSpPr>
            <p:nvPr/>
          </p:nvCxnSpPr>
          <p:spPr>
            <a:xfrm flipV="1">
              <a:off x="4810609" y="2180849"/>
              <a:ext cx="1290259" cy="2138284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8" name="Google Shape;118;p22"/>
            <p:cNvCxnSpPr>
              <a:cxnSpLocks/>
              <a:stCxn id="108" idx="1"/>
              <a:endCxn id="109" idx="2"/>
            </p:cNvCxnSpPr>
            <p:nvPr/>
          </p:nvCxnSpPr>
          <p:spPr>
            <a:xfrm flipV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9" name="Google Shape;119;p22"/>
            <p:cNvCxnSpPr>
              <a:cxnSpLocks/>
              <a:stCxn id="115" idx="0"/>
            </p:cNvCxnSpPr>
            <p:nvPr/>
          </p:nvCxnSpPr>
          <p:spPr>
            <a:xfrm flipV="1"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20" name="Google Shape;120;p22"/>
            <p:cNvCxnSpPr>
              <a:cxnSpLocks/>
              <a:stCxn id="121" idx="5"/>
              <a:endCxn id="113" idx="2"/>
            </p:cNvCxnSpPr>
            <p:nvPr/>
          </p:nvCxnSpPr>
          <p:spPr>
            <a:xfrm flipV="1">
              <a:off x="7759644" y="2726001"/>
              <a:ext cx="2126623" cy="1566839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21" name="Google Shape;121;p22"/>
            <p:cNvSpPr/>
            <p:nvPr/>
          </p:nvSpPr>
          <p:spPr>
            <a:xfrm>
              <a:off x="5917266" y="3721333"/>
              <a:ext cx="2047087" cy="1143013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Graphs/Data Table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22" name="Google Shape;122;p22"/>
            <p:cNvCxnSpPr>
              <a:cxnSpLocks/>
              <a:stCxn id="108" idx="5"/>
              <a:endCxn id="121" idx="2"/>
            </p:cNvCxnSpPr>
            <p:nvPr/>
          </p:nvCxnSpPr>
          <p:spPr>
            <a:xfrm flipV="1">
              <a:off x="4810609" y="4292840"/>
              <a:ext cx="1311366" cy="2629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71D9AC8-F16E-678A-CBAC-628FC69C9749}"/>
              </a:ext>
            </a:extLst>
          </p:cNvPr>
          <p:cNvSpPr/>
          <p:nvPr/>
        </p:nvSpPr>
        <p:spPr>
          <a:xfrm>
            <a:off x="126380" y="676507"/>
            <a:ext cx="2163337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2F3864C-1BB2-206A-A3EA-46E36C705E97}"/>
              </a:ext>
            </a:extLst>
          </p:cNvPr>
          <p:cNvSpPr/>
          <p:nvPr/>
        </p:nvSpPr>
        <p:spPr>
          <a:xfrm>
            <a:off x="2289717" y="676507"/>
            <a:ext cx="2371493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9D0AD3-45D5-D923-1D0E-E3E172DF30F2}"/>
              </a:ext>
            </a:extLst>
          </p:cNvPr>
          <p:cNvSpPr/>
          <p:nvPr/>
        </p:nvSpPr>
        <p:spPr>
          <a:xfrm>
            <a:off x="4661210" y="676506"/>
            <a:ext cx="1888272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RasGEF</a:t>
            </a:r>
            <a:r>
              <a:rPr lang="en-US" dirty="0"/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5EC7E2-69D1-4E88-B01E-F06FB2480F9E}"/>
              </a:ext>
            </a:extLst>
          </p:cNvPr>
          <p:cNvSpPr/>
          <p:nvPr/>
        </p:nvSpPr>
        <p:spPr>
          <a:xfrm>
            <a:off x="8712819" y="676507"/>
            <a:ext cx="3479182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 Phosphorylation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19623C3-7683-F64D-0AD5-EA733284BC4B}"/>
              </a:ext>
            </a:extLst>
          </p:cNvPr>
          <p:cNvSpPr/>
          <p:nvPr/>
        </p:nvSpPr>
        <p:spPr>
          <a:xfrm>
            <a:off x="6549481" y="676505"/>
            <a:ext cx="2163337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Domain5</a:t>
            </a:r>
            <a:r>
              <a:rPr lang="en-US" dirty="0"/>
              <a:t>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FB3C3B7-5E76-1EA1-A8C9-5E779DE47910}"/>
              </a:ext>
            </a:extLst>
          </p:cNvPr>
          <p:cNvSpPr/>
          <p:nvPr/>
        </p:nvSpPr>
        <p:spPr>
          <a:xfrm>
            <a:off x="126380" y="1988630"/>
            <a:ext cx="8597586" cy="661639"/>
          </a:xfrm>
          <a:prstGeom prst="rect">
            <a:avLst/>
          </a:prstGeom>
          <a:solidFill>
            <a:srgbClr val="C2C11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ARM Repeats</a:t>
            </a:r>
          </a:p>
        </p:txBody>
      </p:sp>
      <p:pic>
        <p:nvPicPr>
          <p:cNvPr id="21" name="Picture 20" descr="A group of colorful squares&#10;&#10;AI-generated content may be incorrect.">
            <a:extLst>
              <a:ext uri="{FF2B5EF4-FFF2-40B4-BE49-F238E27FC236}">
                <a16:creationId xmlns:a16="http://schemas.microsoft.com/office/drawing/2014/main" id="{97435939-A0A7-17B4-4912-D7586B1D87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65979" y="3197127"/>
            <a:ext cx="4133690" cy="2021210"/>
          </a:xfrm>
          <a:prstGeom prst="rect">
            <a:avLst/>
          </a:prstGeom>
        </p:spPr>
      </p:pic>
      <p:pic>
        <p:nvPicPr>
          <p:cNvPr id="23" name="Picture 22" descr="A close up of a chart&#10;&#10;AI-generated content may be incorrect.">
            <a:extLst>
              <a:ext uri="{FF2B5EF4-FFF2-40B4-BE49-F238E27FC236}">
                <a16:creationId xmlns:a16="http://schemas.microsoft.com/office/drawing/2014/main" id="{01539CFE-D61E-4FF6-7976-88DBB5919E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5791" y="3201176"/>
            <a:ext cx="4133690" cy="2017161"/>
          </a:xfrm>
          <a:prstGeom prst="rect">
            <a:avLst/>
          </a:prstGeom>
        </p:spPr>
      </p:pic>
      <p:pic>
        <p:nvPicPr>
          <p:cNvPr id="25" name="Picture 2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1A88DEE5-AB75-D47D-DDCB-D026168E6E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7561" y="3217742"/>
            <a:ext cx="3935489" cy="2000595"/>
          </a:xfrm>
          <a:prstGeom prst="rect">
            <a:avLst/>
          </a:prstGeom>
        </p:spPr>
      </p:pic>
      <p:pic>
        <p:nvPicPr>
          <p:cNvPr id="27" name="Picture 26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E5488B9A-5C4E-C116-BA7C-3E0808FB995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9032" y="3217742"/>
            <a:ext cx="2886145" cy="2072715"/>
          </a:xfrm>
          <a:prstGeom prst="rect">
            <a:avLst/>
          </a:prstGeom>
        </p:spPr>
      </p:pic>
      <p:pic>
        <p:nvPicPr>
          <p:cNvPr id="29" name="Picture 28" descr="A close up of a screen&#10;&#10;AI-generated content may be incorrect.">
            <a:extLst>
              <a:ext uri="{FF2B5EF4-FFF2-40B4-BE49-F238E27FC236}">
                <a16:creationId xmlns:a16="http://schemas.microsoft.com/office/drawing/2014/main" id="{7405B8D5-267A-03AC-D5E0-29B4D801558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47443" y="5568442"/>
            <a:ext cx="4815615" cy="2828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1404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9342</TotalTime>
  <Words>316</Words>
  <Application>Microsoft Office PowerPoint</Application>
  <PresentationFormat>Widescreen</PresentationFormat>
  <Paragraphs>171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Aptos</vt:lpstr>
      <vt:lpstr>Aptos Display</vt:lpstr>
      <vt:lpstr>Arial</vt:lpstr>
      <vt:lpstr>Times New Roman</vt:lpstr>
      <vt:lpstr>Office Theme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Workflow/Pipeline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Kyle Johnson</dc:creator>
  <cp:lastModifiedBy>Kyle Johnson</cp:lastModifiedBy>
  <cp:revision>43</cp:revision>
  <dcterms:created xsi:type="dcterms:W3CDTF">2025-03-18T16:01:18Z</dcterms:created>
  <dcterms:modified xsi:type="dcterms:W3CDTF">2025-04-30T22:11:36Z</dcterms:modified>
</cp:coreProperties>
</file>

<file path=docProps/thumbnail.jpeg>
</file>